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</p:sldIdLst>
  <p:sldSz cx="31830645" cy="418338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r>
              <a:rPr lang="en-GB" sz="4400" b="0" strike="noStrike" spc="-1">
                <a:latin typeface="Arial" panose="020B0604020202020204"/>
              </a:rPr>
              <a:t>Click to move the slide</a:t>
            </a:r>
            <a:endParaRPr lang="en-GB" sz="4400" b="0" strike="noStrike" spc="-1">
              <a:latin typeface="Arial" panose="020B0604020202020204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p>
            <a:r>
              <a:rPr lang="en-GB" sz="2000" b="0" strike="noStrike" spc="-1">
                <a:latin typeface="Arial" panose="020B0604020202020204"/>
              </a:rPr>
              <a:t>Click to edit the notes' format</a:t>
            </a:r>
            <a:endParaRPr lang="en-GB" sz="2000" b="0" strike="noStrike" spc="-1">
              <a:latin typeface="Arial" panose="020B0604020202020204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p>
            <a:r>
              <a:rPr lang="en-GB" sz="1400" b="0" strike="noStrike" spc="-1">
                <a:latin typeface="Times New Roman" panose="02020603050405020304"/>
              </a:rPr>
              <a:t>&lt;header&gt;</a:t>
            </a:r>
            <a:endParaRPr lang="en-GB" sz="1400" b="0" strike="noStrike" spc="-1">
              <a:latin typeface="Times New Roman" panose="02020603050405020304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p>
            <a:pPr algn="r"/>
            <a:r>
              <a:rPr lang="en-GB" sz="1400" b="0" strike="noStrike" spc="-1">
                <a:latin typeface="Times New Roman" panose="02020603050405020304"/>
              </a:rPr>
              <a:t>&lt;date/time&gt;</a:t>
            </a:r>
            <a:endParaRPr lang="en-GB" sz="1400" b="0" strike="noStrike" spc="-1">
              <a:latin typeface="Times New Roman" panose="02020603050405020304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p>
            <a:r>
              <a:rPr lang="en-GB" sz="1400" b="0" strike="noStrike" spc="-1">
                <a:latin typeface="Times New Roman" panose="02020603050405020304"/>
              </a:rPr>
              <a:t>&lt;footer&gt;</a:t>
            </a:r>
            <a:endParaRPr lang="en-GB" sz="1400" b="0" strike="noStrike" spc="-1">
              <a:latin typeface="Times New Roman" panose="02020603050405020304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p>
            <a:pPr algn="r"/>
            <a:fld id="{B111DEE7-1C4B-4B21-B247-98F765F13A6C}" type="slidenum">
              <a:rPr lang="en-GB" sz="1400" b="0" strike="noStrike" spc="-1">
                <a:latin typeface="Times New Roman" panose="02020603050405020304"/>
              </a:rPr>
            </a:fld>
            <a:endParaRPr lang="en-GB" sz="14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ldImg"/>
          </p:nvPr>
        </p:nvSpPr>
        <p:spPr>
          <a:xfrm>
            <a:off x="2254320" y="1143000"/>
            <a:ext cx="2348640" cy="3085560"/>
          </a:xfrm>
          <a:prstGeom prst="rect">
            <a:avLst/>
          </a:prstGeom>
        </p:spPr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p>
            <a:endParaRPr lang="en-GB" sz="2000" b="0" strike="noStrike" spc="-1">
              <a:latin typeface="Arial" panose="020B0604020202020204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ldImg"/>
          </p:nvPr>
        </p:nvSpPr>
        <p:spPr>
          <a:xfrm>
            <a:off x="2254320" y="1143000"/>
            <a:ext cx="2348640" cy="308556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p>
            <a:endParaRPr lang="en-GB" sz="2000" b="0" strike="noStrike" spc="-1">
              <a:latin typeface="Arial" panose="020B0604020202020204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591200" y="1668960"/>
            <a:ext cx="28647360" cy="6985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GB" sz="4400" b="0" strike="noStrike" spc="-1">
              <a:latin typeface="Arial" panose="020B0604020202020204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591200" y="9788760"/>
            <a:ext cx="28647360" cy="11573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591200" y="22461840"/>
            <a:ext cx="28647360" cy="11573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591200" y="1668960"/>
            <a:ext cx="28647360" cy="6985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GB" sz="4400" b="0" strike="noStrike" spc="-1">
              <a:latin typeface="Arial" panose="020B0604020202020204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591200" y="9788760"/>
            <a:ext cx="13979880" cy="11573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6270560" y="9788760"/>
            <a:ext cx="13979880" cy="11573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591200" y="22461840"/>
            <a:ext cx="13979880" cy="11573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16270560" y="22461840"/>
            <a:ext cx="13979880" cy="11573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591200" y="1668960"/>
            <a:ext cx="28647360" cy="6985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GB" sz="4400" b="0" strike="noStrike" spc="-1">
              <a:latin typeface="Arial" panose="020B0604020202020204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591200" y="9788760"/>
            <a:ext cx="9224280" cy="11573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277000" y="9788760"/>
            <a:ext cx="9224280" cy="11573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20962800" y="9788760"/>
            <a:ext cx="9224280" cy="11573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1591200" y="22461840"/>
            <a:ext cx="9224280" cy="11573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11277000" y="22461840"/>
            <a:ext cx="9224280" cy="11573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20962800" y="22461840"/>
            <a:ext cx="9224280" cy="11573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591200" y="1668960"/>
            <a:ext cx="28647360" cy="6985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GB" sz="4400" b="0" strike="noStrike" spc="-1">
              <a:latin typeface="Arial" panose="020B0604020202020204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591200" y="9788760"/>
            <a:ext cx="28647360" cy="2426292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GB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91200" y="1668960"/>
            <a:ext cx="28647360" cy="6985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GB" sz="4400" b="0" strike="noStrike" spc="-1">
              <a:latin typeface="Arial" panose="020B060402020202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591200" y="9788760"/>
            <a:ext cx="28647360" cy="242629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91200" y="1668960"/>
            <a:ext cx="28647360" cy="6985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GB" sz="4400" b="0" strike="noStrike" spc="-1">
              <a:latin typeface="Arial" panose="020B060402020202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591200" y="9788760"/>
            <a:ext cx="13979880" cy="242629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16270560" y="9788760"/>
            <a:ext cx="13979880" cy="242629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591200" y="1668960"/>
            <a:ext cx="28647360" cy="6985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GB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591200" y="1668960"/>
            <a:ext cx="28647360" cy="323834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GB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91200" y="1668960"/>
            <a:ext cx="28647360" cy="6985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GB" sz="4400" b="0" strike="noStrike" spc="-1">
              <a:latin typeface="Arial" panose="020B0604020202020204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591200" y="9788760"/>
            <a:ext cx="13979880" cy="11573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16270560" y="9788760"/>
            <a:ext cx="13979880" cy="242629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1591200" y="22461840"/>
            <a:ext cx="13979880" cy="11573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591200" y="1668960"/>
            <a:ext cx="28647360" cy="6985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GB" sz="4400" b="0" strike="noStrike" spc="-1">
              <a:latin typeface="Arial" panose="020B0604020202020204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591200" y="9788760"/>
            <a:ext cx="13979880" cy="242629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16270560" y="9788760"/>
            <a:ext cx="13979880" cy="11573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6270560" y="22461840"/>
            <a:ext cx="13979880" cy="11573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591200" y="1668960"/>
            <a:ext cx="28647360" cy="6985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GB" sz="4400" b="0" strike="noStrike" spc="-1">
              <a:latin typeface="Arial" panose="020B0604020202020204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591200" y="9788760"/>
            <a:ext cx="13979880" cy="11573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6270560" y="9788760"/>
            <a:ext cx="13979880" cy="11573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591200" y="22461840"/>
            <a:ext cx="28647360" cy="11573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GB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32129280" y="0"/>
            <a:ext cx="10410840" cy="4194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96200" tIns="45000" rIns="196200" bIns="45000"/>
          <a:p>
            <a:pPr>
              <a:lnSpc>
                <a:spcPct val="100000"/>
              </a:lnSpc>
              <a:spcBef>
                <a:spcPts val="860"/>
              </a:spcBef>
            </a:pPr>
            <a:r>
              <a:rPr lang="en-GB" sz="6900" b="0" strike="noStrike" spc="-1">
                <a:solidFill>
                  <a:srgbClr val="808080"/>
                </a:solidFill>
                <a:latin typeface="Calibri Light" panose="020F0302020204030204"/>
                <a:ea typeface="DejaVu Sans" panose="020B0603030804020204"/>
              </a:rPr>
              <a:t>Impression :</a:t>
            </a:r>
            <a:endParaRPr lang="en-GB" sz="69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860"/>
              </a:spcBef>
            </a:pPr>
            <a:r>
              <a:rPr lang="en-GB" sz="4600" b="0" strike="noStrike" spc="-1">
                <a:solidFill>
                  <a:srgbClr val="808080"/>
                </a:solidFill>
                <a:latin typeface="Calibri Light" panose="020F0302020204030204"/>
                <a:ea typeface="DejaVu Sans" panose="020B0603030804020204"/>
              </a:rPr>
              <a:t>La taille de cette affiche est de 121,9 cm (largeur) sur 91,5 cm (hauteur). Elle doit être imprimée sur une imprimante grand format.</a:t>
            </a:r>
            <a:endParaRPr lang="en-GB" sz="4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220"/>
              </a:spcBef>
            </a:pPr>
            <a:endParaRPr lang="en-GB" sz="4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860"/>
              </a:spcBef>
            </a:pPr>
            <a:r>
              <a:rPr lang="en-GB" sz="6000" b="0" strike="noStrike" spc="-1">
                <a:solidFill>
                  <a:srgbClr val="808080"/>
                </a:solidFill>
                <a:latin typeface="Calibri Light" panose="020F0302020204030204"/>
                <a:ea typeface="DejaVu Sans" panose="020B0603030804020204"/>
              </a:rPr>
              <a:t>Personnalisation du contenu :</a:t>
            </a:r>
            <a:endParaRPr lang="en-GB" sz="6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860"/>
              </a:spcBef>
            </a:pPr>
            <a:r>
              <a:rPr lang="en-GB" sz="4600" b="0" strike="noStrike" spc="-1">
                <a:solidFill>
                  <a:srgbClr val="808080"/>
                </a:solidFill>
                <a:latin typeface="Calibri Light" panose="020F0302020204030204"/>
                <a:ea typeface="DejaVu Sans" panose="020B0603030804020204"/>
              </a:rPr>
              <a:t>Les espaces réservés de cette affiche sont déjà mis en forme. Pour ajouter du texte, tapez-le dans les espaces réservés ou cliquez sur une icône pour ajouter un tableau, un graphique, un graphique SmartArt, une image ou un fichier multimédia.</a:t>
            </a:r>
            <a:endParaRPr lang="en-GB" sz="4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1715"/>
              </a:spcBef>
            </a:pPr>
            <a:r>
              <a:rPr lang="en-GB" sz="4600" b="0" strike="noStrike" spc="-1">
                <a:solidFill>
                  <a:srgbClr val="808080"/>
                </a:solidFill>
                <a:latin typeface="Calibri Light" panose="020F0302020204030204"/>
                <a:ea typeface="DejaVu Sans" panose="020B0603030804020204"/>
              </a:rPr>
              <a:t>Pour ajouter ou supprimer des puces, cliquez sur le bouton Puces sous l’onglet Accueil.</a:t>
            </a:r>
            <a:endParaRPr lang="en-GB" sz="4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1715"/>
              </a:spcBef>
            </a:pPr>
            <a:r>
              <a:rPr lang="en-GB" sz="4600" b="0" strike="noStrike" spc="-1">
                <a:solidFill>
                  <a:srgbClr val="808080"/>
                </a:solidFill>
                <a:latin typeface="Calibri Light" panose="020F0302020204030204"/>
                <a:ea typeface="DejaVu Sans" panose="020B0603030804020204"/>
              </a:rPr>
              <a:t>Si vous avez besoin d’espaces réservés supplémentaires pour les titres, le contenu ou le texte du corps, effectuez une copie de ce dont vous avez besoin, puis insérez-la à l’endroit désiré. Les repères actifs de PowerPoint vous permettront d’aligner votre élément sur les autres.</a:t>
            </a:r>
            <a:endParaRPr lang="en-GB" sz="4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1715"/>
              </a:spcBef>
            </a:pPr>
            <a:r>
              <a:rPr lang="en-GB" sz="4600" b="0" strike="noStrike" spc="-1">
                <a:solidFill>
                  <a:srgbClr val="808080"/>
                </a:solidFill>
                <a:latin typeface="Calibri Light" panose="020F0302020204030204"/>
                <a:ea typeface="DejaVu Sans" panose="020B0603030804020204"/>
              </a:rPr>
              <a:t>Vous voulez remplacer les images par les vôtres ? Aucun problème ! Cliquez simplement sur une image, appuyez sur la touche Suppr, puis cliquez sur l’icône pour ajouter votre image.</a:t>
            </a:r>
            <a:endParaRPr lang="en-GB" sz="4600" b="0" strike="noStrike" spc="-1"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1591200" y="1668960"/>
            <a:ext cx="28647360" cy="6985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r>
              <a:rPr lang="en-GB" sz="4400" b="0" strike="noStrike" spc="-1">
                <a:latin typeface="Arial" panose="020B0604020202020204"/>
              </a:rPr>
              <a:t>Click to edit the title text format</a:t>
            </a:r>
            <a:endParaRPr lang="en-GB" sz="4400" b="0" strike="noStrike" spc="-1">
              <a:latin typeface="Arial" panose="020B0604020202020204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1591200" y="9788760"/>
            <a:ext cx="28647360" cy="242629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sz="3200" b="0" strike="noStrike" spc="-1">
                <a:latin typeface="Arial" panose="020B0604020202020204"/>
              </a:rPr>
              <a:t>Click to edit the outline text format</a:t>
            </a:r>
            <a:endParaRPr lang="en-GB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GB" sz="2800" b="0" strike="noStrike" spc="-1">
                <a:latin typeface="Arial" panose="020B0604020202020204"/>
              </a:rPr>
              <a:t>Second Outline Level</a:t>
            </a:r>
            <a:endParaRPr lang="en-GB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sz="2400" b="0" strike="noStrike" spc="-1">
                <a:latin typeface="Arial" panose="020B0604020202020204"/>
              </a:rPr>
              <a:t>Third Outline Level</a:t>
            </a:r>
            <a:endParaRPr lang="en-GB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GB" sz="2000" b="0" strike="noStrike" spc="-1">
                <a:latin typeface="Arial" panose="020B0604020202020204"/>
              </a:rPr>
              <a:t>Fourth Outline Level</a:t>
            </a:r>
            <a:endParaRPr lang="en-GB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sz="2000" b="0" strike="noStrike" spc="-1">
                <a:latin typeface="Arial" panose="020B0604020202020204"/>
              </a:rPr>
              <a:t>Fifth Outline Level</a:t>
            </a:r>
            <a:endParaRPr lang="en-GB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sz="2000" b="0" strike="noStrike" spc="-1">
                <a:latin typeface="Arial" panose="020B0604020202020204"/>
              </a:rPr>
              <a:t>Sixth Outline Level</a:t>
            </a:r>
            <a:endParaRPr lang="en-GB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sz="2000" b="0" strike="noStrike" spc="-1">
                <a:latin typeface="Arial" panose="020B0604020202020204"/>
              </a:rPr>
              <a:t>Seventh Outline Level</a:t>
            </a:r>
            <a:endParaRPr lang="en-GB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GIF"/><Relationship Id="rId3" Type="http://schemas.openxmlformats.org/officeDocument/2006/relationships/image" Target="../media/image3.png"/><Relationship Id="rId26" Type="http://schemas.openxmlformats.org/officeDocument/2006/relationships/notesSlide" Target="../notesSlides/notesSlide1.xml"/><Relationship Id="rId25" Type="http://schemas.openxmlformats.org/officeDocument/2006/relationships/vmlDrawing" Target="../drawings/vmlDrawing1.vml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21.png"/><Relationship Id="rId22" Type="http://schemas.openxmlformats.org/officeDocument/2006/relationships/image" Target="../media/image20.png"/><Relationship Id="rId21" Type="http://schemas.openxmlformats.org/officeDocument/2006/relationships/image" Target="../media/image19.png"/><Relationship Id="rId20" Type="http://schemas.openxmlformats.org/officeDocument/2006/relationships/image" Target="../media/image18.wmf"/><Relationship Id="rId2" Type="http://schemas.openxmlformats.org/officeDocument/2006/relationships/image" Target="../media/image2.png"/><Relationship Id="rId19" Type="http://schemas.openxmlformats.org/officeDocument/2006/relationships/oleObject" Target="../embeddings/oleObject2.bin"/><Relationship Id="rId18" Type="http://schemas.openxmlformats.org/officeDocument/2006/relationships/image" Target="../media/image17.png"/><Relationship Id="rId17" Type="http://schemas.openxmlformats.org/officeDocument/2006/relationships/image" Target="../media/image16.wmf"/><Relationship Id="rId16" Type="http://schemas.openxmlformats.org/officeDocument/2006/relationships/oleObject" Target="../embeddings/oleObject1.bin"/><Relationship Id="rId15" Type="http://schemas.openxmlformats.org/officeDocument/2006/relationships/image" Target="../media/image15.jpe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23.png"/><Relationship Id="rId7" Type="http://schemas.openxmlformats.org/officeDocument/2006/relationships/image" Target="../media/image6.jpeg"/><Relationship Id="rId6" Type="http://schemas.openxmlformats.org/officeDocument/2006/relationships/image" Target="../media/image5.jpeg"/><Relationship Id="rId5" Type="http://schemas.openxmlformats.org/officeDocument/2006/relationships/image" Target="../media/image4.GIF"/><Relationship Id="rId4" Type="http://schemas.openxmlformats.org/officeDocument/2006/relationships/image" Target="../media/image3.png"/><Relationship Id="rId3" Type="http://schemas.openxmlformats.org/officeDocument/2006/relationships/image" Target="../media/image22.png"/><Relationship Id="rId26" Type="http://schemas.openxmlformats.org/officeDocument/2006/relationships/notesSlide" Target="../notesSlides/notesSlide2.xml"/><Relationship Id="rId25" Type="http://schemas.openxmlformats.org/officeDocument/2006/relationships/slideLayout" Target="../slideLayouts/slideLayout1.xml"/><Relationship Id="rId24" Type="http://schemas.openxmlformats.org/officeDocument/2006/relationships/image" Target="../media/image37.png"/><Relationship Id="rId23" Type="http://schemas.openxmlformats.org/officeDocument/2006/relationships/image" Target="../media/image36.png"/><Relationship Id="rId22" Type="http://schemas.openxmlformats.org/officeDocument/2006/relationships/image" Target="../media/image35.GIF"/><Relationship Id="rId21" Type="http://schemas.openxmlformats.org/officeDocument/2006/relationships/image" Target="../media/image34.GIF"/><Relationship Id="rId20" Type="http://schemas.openxmlformats.org/officeDocument/2006/relationships/image" Target="../media/image33.GIF"/><Relationship Id="rId2" Type="http://schemas.openxmlformats.org/officeDocument/2006/relationships/image" Target="../media/image2.png"/><Relationship Id="rId19" Type="http://schemas.openxmlformats.org/officeDocument/2006/relationships/image" Target="../media/image32.GIF"/><Relationship Id="rId18" Type="http://schemas.openxmlformats.org/officeDocument/2006/relationships/image" Target="../media/image31.png"/><Relationship Id="rId17" Type="http://schemas.openxmlformats.org/officeDocument/2006/relationships/image" Target="../media/image30.jpeg"/><Relationship Id="rId16" Type="http://schemas.openxmlformats.org/officeDocument/2006/relationships/image" Target="../media/image29.png"/><Relationship Id="rId15" Type="http://schemas.openxmlformats.org/officeDocument/2006/relationships/image" Target="../media/image28.png"/><Relationship Id="rId14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1" Type="http://schemas.openxmlformats.org/officeDocument/2006/relationships/image" Target="../media/image24.jpeg"/><Relationship Id="rId10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24920" y="4777560"/>
            <a:ext cx="180360" cy="936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669960" y="3406320"/>
            <a:ext cx="30451680" cy="245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GB" sz="65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 </a:t>
            </a:r>
            <a:r>
              <a:rPr lang="en-GB" sz="6500" b="1" strike="noStrike" spc="-1">
                <a:solidFill>
                  <a:srgbClr val="002060"/>
                </a:solidFill>
                <a:latin typeface="Calibri" panose="020F0502020204030204"/>
                <a:ea typeface="LinBiolinumTB"/>
              </a:rPr>
              <a:t>Multimodal cues of the sense of presence and co-presence in human-virtual agent interaction</a:t>
            </a:r>
            <a:endParaRPr lang="en-GB" sz="65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GB" sz="25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Magalie Ochs, Philippe Blache, Jérémie Bousquet</a:t>
            </a:r>
            <a:endParaRPr lang="en-GB" sz="2500" b="0" strike="noStrike" spc="-1">
              <a:latin typeface="Arial" panose="020B0604020202020204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15003000" y="3500280"/>
            <a:ext cx="183240" cy="1014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8" name="CustomShape 4"/>
          <p:cNvSpPr/>
          <p:nvPr/>
        </p:nvSpPr>
        <p:spPr>
          <a:xfrm>
            <a:off x="639720" y="16957440"/>
            <a:ext cx="30861000" cy="2837160"/>
          </a:xfrm>
          <a:prstGeom prst="rect">
            <a:avLst/>
          </a:prstGeom>
          <a:noFill/>
          <a:ln w="324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20000"/>
              </a:lnSpc>
            </a:pPr>
            <a:endParaRPr lang="en-GB" sz="1800" b="0" strike="noStrike" spc="-1">
              <a:latin typeface="Arial" panose="020B0604020202020204"/>
            </a:endParaRPr>
          </a:p>
          <a:p>
            <a:pPr>
              <a:lnSpc>
                <a:spcPct val="120000"/>
              </a:lnSpc>
            </a:pPr>
            <a:endParaRPr lang="en-GB" sz="1800" b="0" strike="noStrike" spc="-1">
              <a:latin typeface="Arial" panose="020B0604020202020204"/>
            </a:endParaRPr>
          </a:p>
          <a:p>
            <a:pPr>
              <a:lnSpc>
                <a:spcPct val="120000"/>
              </a:lnSpc>
            </a:pPr>
            <a:endParaRPr lang="en-GB" sz="1800" b="0" strike="noStrike" spc="-1">
              <a:latin typeface="Arial" panose="020B0604020202020204"/>
            </a:endParaRPr>
          </a:p>
          <a:p>
            <a:pPr>
              <a:lnSpc>
                <a:spcPct val="120000"/>
              </a:lnSpc>
            </a:pPr>
            <a:endParaRPr lang="en-GB" sz="1800" b="0" strike="noStrike" spc="-1">
              <a:latin typeface="Arial" panose="020B0604020202020204"/>
            </a:endParaRPr>
          </a:p>
          <a:p>
            <a:pPr>
              <a:lnSpc>
                <a:spcPct val="120000"/>
              </a:lnSpc>
            </a:pPr>
            <a:endParaRPr lang="en-GB" sz="1800" b="0" strike="noStrike" spc="-1">
              <a:latin typeface="Arial" panose="020B0604020202020204"/>
            </a:endParaRPr>
          </a:p>
          <a:p>
            <a:pPr>
              <a:lnSpc>
                <a:spcPct val="120000"/>
              </a:lnSpc>
            </a:pPr>
            <a:endParaRPr lang="en-GB" sz="1800" b="0" strike="noStrike" spc="-1">
              <a:latin typeface="Arial" panose="020B0604020202020204"/>
            </a:endParaRPr>
          </a:p>
          <a:p>
            <a:pPr>
              <a:lnSpc>
                <a:spcPct val="120000"/>
              </a:lnSpc>
            </a:pPr>
            <a:endParaRPr lang="en-GB" sz="1800" b="0" strike="noStrike" spc="-1">
              <a:latin typeface="Arial" panose="020B0604020202020204"/>
            </a:endParaRPr>
          </a:p>
          <a:p>
            <a:pPr>
              <a:lnSpc>
                <a:spcPct val="120000"/>
              </a:lnSpc>
            </a:pPr>
            <a:endParaRPr lang="en-GB" sz="1800" b="0" strike="noStrike" spc="-1">
              <a:latin typeface="Arial" panose="020B0604020202020204"/>
            </a:endParaRPr>
          </a:p>
          <a:p>
            <a:pPr>
              <a:lnSpc>
                <a:spcPct val="120000"/>
              </a:lnSpc>
            </a:pPr>
            <a:endParaRPr lang="en-GB" sz="1800" b="0" strike="noStrike" spc="-1">
              <a:latin typeface="Arial" panose="020B0604020202020204"/>
            </a:endParaRPr>
          </a:p>
        </p:txBody>
      </p:sp>
      <p:sp>
        <p:nvSpPr>
          <p:cNvPr id="49" name="CustomShape 5"/>
          <p:cNvSpPr/>
          <p:nvPr/>
        </p:nvSpPr>
        <p:spPr>
          <a:xfrm flipV="1">
            <a:off x="3054240" y="2886840"/>
            <a:ext cx="26705160" cy="246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50" name="Image 20"/>
          <p:cNvPicPr/>
          <p:nvPr/>
        </p:nvPicPr>
        <p:blipFill>
          <a:blip r:embed="rId1"/>
          <a:stretch>
            <a:fillRect/>
          </a:stretch>
        </p:blipFill>
        <p:spPr>
          <a:xfrm>
            <a:off x="20197440" y="614160"/>
            <a:ext cx="4275000" cy="1731240"/>
          </a:xfrm>
          <a:prstGeom prst="rect">
            <a:avLst/>
          </a:prstGeom>
          <a:ln>
            <a:noFill/>
          </a:ln>
        </p:spPr>
      </p:pic>
      <p:pic>
        <p:nvPicPr>
          <p:cNvPr id="51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7687960" y="48240"/>
            <a:ext cx="4094280" cy="2560320"/>
          </a:xfrm>
          <a:prstGeom prst="rect">
            <a:avLst/>
          </a:prstGeom>
          <a:ln w="9360">
            <a:noFill/>
          </a:ln>
        </p:spPr>
      </p:pic>
      <p:pic>
        <p:nvPicPr>
          <p:cNvPr id="52" name="Picture 8"/>
          <p:cNvPicPr/>
          <p:nvPr/>
        </p:nvPicPr>
        <p:blipFill>
          <a:blip r:embed="rId3"/>
          <a:srcRect r="25509" b="61285"/>
          <a:stretch>
            <a:fillRect/>
          </a:stretch>
        </p:blipFill>
        <p:spPr>
          <a:xfrm>
            <a:off x="13517280" y="41136840"/>
            <a:ext cx="7598520" cy="696240"/>
          </a:xfrm>
          <a:prstGeom prst="rect">
            <a:avLst/>
          </a:prstGeom>
          <a:ln w="9360">
            <a:noFill/>
          </a:ln>
        </p:spPr>
      </p:pic>
      <p:pic>
        <p:nvPicPr>
          <p:cNvPr id="53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669960" y="303840"/>
            <a:ext cx="3218760" cy="1786320"/>
          </a:xfrm>
          <a:prstGeom prst="rect">
            <a:avLst/>
          </a:prstGeom>
          <a:ln>
            <a:noFill/>
          </a:ln>
        </p:spPr>
      </p:pic>
      <p:pic>
        <p:nvPicPr>
          <p:cNvPr id="54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15781680" y="352080"/>
            <a:ext cx="3890160" cy="1799280"/>
          </a:xfrm>
          <a:prstGeom prst="rect">
            <a:avLst/>
          </a:prstGeom>
          <a:ln>
            <a:noFill/>
          </a:ln>
        </p:spPr>
      </p:pic>
      <p:pic>
        <p:nvPicPr>
          <p:cNvPr id="55" name="Picture 3"/>
          <p:cNvPicPr/>
          <p:nvPr/>
        </p:nvPicPr>
        <p:blipFill>
          <a:blip r:embed="rId6"/>
          <a:stretch>
            <a:fillRect/>
          </a:stretch>
        </p:blipFill>
        <p:spPr>
          <a:xfrm>
            <a:off x="25317720" y="303840"/>
            <a:ext cx="2142360" cy="2142360"/>
          </a:xfrm>
          <a:prstGeom prst="rect">
            <a:avLst/>
          </a:prstGeom>
          <a:ln>
            <a:noFill/>
          </a:ln>
        </p:spPr>
      </p:pic>
      <p:sp>
        <p:nvSpPr>
          <p:cNvPr id="56" name="CustomShape 6"/>
          <p:cNvSpPr/>
          <p:nvPr/>
        </p:nvSpPr>
        <p:spPr>
          <a:xfrm>
            <a:off x="3898440" y="12961440"/>
            <a:ext cx="9842760" cy="2878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GB" sz="50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Virtual reality environment </a:t>
            </a:r>
            <a:endParaRPr lang="en-GB" sz="5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GB" sz="50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with  an autonomous virtual patient </a:t>
            </a:r>
            <a:endParaRPr lang="en-GB" sz="5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GB" sz="5000" b="0" strike="noStrike" spc="-1">
              <a:latin typeface="Arial" panose="020B0604020202020204"/>
            </a:endParaRPr>
          </a:p>
        </p:txBody>
      </p:sp>
      <p:sp>
        <p:nvSpPr>
          <p:cNvPr id="57" name="CustomShape 7"/>
          <p:cNvSpPr/>
          <p:nvPr/>
        </p:nvSpPr>
        <p:spPr>
          <a:xfrm rot="1518000">
            <a:off x="14910840" y="12956040"/>
            <a:ext cx="3907080" cy="15876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>
            <a:solidFill>
              <a:srgbClr val="00206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8" name="Picture 2"/>
          <p:cNvPicPr/>
          <p:nvPr/>
        </p:nvPicPr>
        <p:blipFill>
          <a:blip r:embed="rId7"/>
          <a:stretch>
            <a:fillRect/>
          </a:stretch>
        </p:blipFill>
        <p:spPr>
          <a:xfrm>
            <a:off x="4376520" y="303840"/>
            <a:ext cx="6659280" cy="2041560"/>
          </a:xfrm>
          <a:prstGeom prst="rect">
            <a:avLst/>
          </a:prstGeom>
          <a:ln>
            <a:noFill/>
          </a:ln>
        </p:spPr>
      </p:pic>
      <p:pic>
        <p:nvPicPr>
          <p:cNvPr id="59" name="Picture 4"/>
          <p:cNvPicPr/>
          <p:nvPr/>
        </p:nvPicPr>
        <p:blipFill>
          <a:blip r:embed="rId8"/>
          <a:stretch>
            <a:fillRect/>
          </a:stretch>
        </p:blipFill>
        <p:spPr>
          <a:xfrm>
            <a:off x="11957760" y="86400"/>
            <a:ext cx="2675160" cy="2675160"/>
          </a:xfrm>
          <a:prstGeom prst="rect">
            <a:avLst/>
          </a:prstGeom>
          <a:ln>
            <a:noFill/>
          </a:ln>
        </p:spPr>
      </p:pic>
      <p:pic>
        <p:nvPicPr>
          <p:cNvPr id="60" name="Google Shape;67;p14"/>
          <p:cNvPicPr/>
          <p:nvPr/>
        </p:nvPicPr>
        <p:blipFill>
          <a:blip r:embed="rId9"/>
          <a:stretch>
            <a:fillRect/>
          </a:stretch>
        </p:blipFill>
        <p:spPr>
          <a:xfrm>
            <a:off x="2876760" y="7416000"/>
            <a:ext cx="11666880" cy="5409720"/>
          </a:xfrm>
          <a:prstGeom prst="rect">
            <a:avLst/>
          </a:prstGeom>
          <a:ln>
            <a:noFill/>
          </a:ln>
        </p:spPr>
      </p:pic>
      <p:sp>
        <p:nvSpPr>
          <p:cNvPr id="61" name="CustomShape 8"/>
          <p:cNvSpPr/>
          <p:nvPr/>
        </p:nvSpPr>
        <p:spPr>
          <a:xfrm>
            <a:off x="10440035" y="6840220"/>
            <a:ext cx="12167870" cy="3275965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GB" sz="35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Collected corpus of human-machine interaction </a:t>
            </a:r>
            <a:endParaRPr lang="en-GB" sz="35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Corpus of 108 interactions (36 persons among which 10 doctors) – 6 hours (3mn16/interaction)</a:t>
            </a:r>
            <a:endParaRPr lang="en-GB" sz="25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charset="0"/>
              <a:buChar char="ü"/>
            </a:pPr>
            <a:r>
              <a:rPr lang="en-GB" sz="2500" b="0" strike="noStrike" spc="-1">
                <a:latin typeface="Calibri" panose="020F0502020204030204" charset="0"/>
                <a:cs typeface="Calibri" panose="020F0502020204030204" charset="0"/>
              </a:rPr>
              <a:t>video in the three environments (a virtual reality cave, a virtual reality headset, a PC)</a:t>
            </a:r>
            <a:endParaRPr lang="en-GB" sz="2500" b="0" strike="noStrike" spc="-1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charset="0"/>
              <a:buChar char="ü"/>
            </a:pPr>
            <a:r>
              <a:rPr lang="en-GB" sz="2500" b="0" strike="noStrike" spc="-1">
                <a:latin typeface="Calibri" panose="020F0502020204030204" charset="0"/>
                <a:cs typeface="Calibri" panose="020F0502020204030204" charset="0"/>
              </a:rPr>
              <a:t>time-series three-dimensional unity coordinates of 5 trackers</a:t>
            </a:r>
            <a:endParaRPr lang="en-GB" sz="2500" b="0" strike="noStrike" spc="-1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charset="0"/>
              <a:buChar char="ü"/>
            </a:pPr>
            <a:r>
              <a:rPr lang="en-GB" sz="2500" b="0" strike="noStrike" spc="-1">
                <a:latin typeface="Calibri" panose="020F0502020204030204" charset="0"/>
                <a:cs typeface="Calibri" panose="020F0502020204030204" charset="0"/>
              </a:rPr>
              <a:t>audio file</a:t>
            </a:r>
            <a:r>
              <a:rPr lang="fr-FR" altLang="en-GB" sz="2500" b="0" strike="noStrike" spc="-1">
                <a:latin typeface="Calibri" panose="020F0502020204030204" charset="0"/>
                <a:cs typeface="Calibri" panose="020F0502020204030204" charset="0"/>
              </a:rPr>
              <a:t>,</a:t>
            </a:r>
            <a:r>
              <a:rPr lang="en-GB" sz="2500" b="0" strike="noStrike" spc="-1">
                <a:latin typeface="Calibri" panose="020F0502020204030204" charset="0"/>
                <a:cs typeface="Calibri" panose="020F0502020204030204" charset="0"/>
              </a:rPr>
              <a:t> transcribed automatically with an ASR system</a:t>
            </a:r>
            <a:endParaRPr lang="en-GB" sz="2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Tags on videos with presence and co-presence subjective experience of the participants (IPQ  post-experience questionnaire) </a:t>
            </a:r>
            <a:r>
              <a:rPr lang="fr-FR" alt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--&gt; low, medium or high sense of (co)presence</a:t>
            </a:r>
            <a:endParaRPr lang="fr-FR" altLang="en-GB" sz="25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</p:txBody>
      </p:sp>
      <p:sp>
        <p:nvSpPr>
          <p:cNvPr id="62" name="CustomShape 9"/>
          <p:cNvSpPr/>
          <p:nvPr/>
        </p:nvSpPr>
        <p:spPr>
          <a:xfrm rot="5400000" flipV="1">
            <a:off x="15201445" y="9457615"/>
            <a:ext cx="1832400" cy="3148920"/>
          </a:xfrm>
          <a:prstGeom prst="bentUpArrow">
            <a:avLst>
              <a:gd name="adj1" fmla="val 27145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C00000"/>
            </a:solidFill>
            <a:custDash>
              <a:ds d="500000" sp="100000"/>
            </a:custDash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0"/>
          <p:cNvSpPr/>
          <p:nvPr/>
        </p:nvSpPr>
        <p:spPr>
          <a:xfrm>
            <a:off x="20880000" y="10728000"/>
            <a:ext cx="9359640" cy="2109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GB" sz="5000" b="1" strike="noStrike" spc="-1">
                <a:solidFill>
                  <a:srgbClr val="002060"/>
                </a:solidFill>
                <a:latin typeface="Calibri" panose="020F0502020204030204"/>
              </a:rPr>
              <a:t>Automatic extraction of verbal and non-verbal cues</a:t>
            </a:r>
            <a:endParaRPr lang="en-GB" sz="5000" b="0" strike="noStrike" spc="-1">
              <a:latin typeface="Arial" panose="020B0604020202020204"/>
            </a:endParaRPr>
          </a:p>
        </p:txBody>
      </p:sp>
      <p:pic>
        <p:nvPicPr>
          <p:cNvPr id="64" name="Picture 63"/>
          <p:cNvPicPr/>
          <p:nvPr/>
        </p:nvPicPr>
        <p:blipFill>
          <a:blip r:embed="rId10"/>
          <a:stretch>
            <a:fillRect/>
          </a:stretch>
        </p:blipFill>
        <p:spPr>
          <a:xfrm>
            <a:off x="19296000" y="11945520"/>
            <a:ext cx="2247120" cy="1302120"/>
          </a:xfrm>
          <a:prstGeom prst="rect">
            <a:avLst/>
          </a:prstGeom>
          <a:ln>
            <a:noFill/>
          </a:ln>
        </p:spPr>
      </p:pic>
      <p:pic>
        <p:nvPicPr>
          <p:cNvPr id="65" name="Picture 64"/>
          <p:cNvPicPr/>
          <p:nvPr/>
        </p:nvPicPr>
        <p:blipFill>
          <a:blip r:embed="rId11"/>
          <a:stretch>
            <a:fillRect/>
          </a:stretch>
        </p:blipFill>
        <p:spPr>
          <a:xfrm>
            <a:off x="19486440" y="13190760"/>
            <a:ext cx="1866240" cy="1568880"/>
          </a:xfrm>
          <a:prstGeom prst="rect">
            <a:avLst/>
          </a:prstGeom>
          <a:ln>
            <a:noFill/>
          </a:ln>
        </p:spPr>
      </p:pic>
      <p:pic>
        <p:nvPicPr>
          <p:cNvPr id="66" name="Picture 65"/>
          <p:cNvPicPr/>
          <p:nvPr/>
        </p:nvPicPr>
        <p:blipFill>
          <a:blip r:embed="rId12"/>
          <a:stretch>
            <a:fillRect/>
          </a:stretch>
        </p:blipFill>
        <p:spPr>
          <a:xfrm>
            <a:off x="19879560" y="14976000"/>
            <a:ext cx="1079640" cy="1908720"/>
          </a:xfrm>
          <a:prstGeom prst="rect">
            <a:avLst/>
          </a:prstGeom>
          <a:ln>
            <a:noFill/>
          </a:ln>
        </p:spPr>
      </p:pic>
      <p:sp>
        <p:nvSpPr>
          <p:cNvPr id="67" name="CustomShape 11"/>
          <p:cNvSpPr/>
          <p:nvPr/>
        </p:nvSpPr>
        <p:spPr>
          <a:xfrm>
            <a:off x="21888000" y="15480000"/>
            <a:ext cx="3167640" cy="791640"/>
          </a:xfrm>
          <a:custGeom>
            <a:avLst/>
            <a:gdLst/>
            <a:ahLst/>
            <a:cxnLst/>
            <a:rect l="l" t="t" r="r" b="b"/>
            <a:pathLst>
              <a:path w="8802" h="2202">
                <a:moveTo>
                  <a:pt x="0" y="550"/>
                </a:moveTo>
                <a:lnTo>
                  <a:pt x="6600" y="550"/>
                </a:lnTo>
                <a:lnTo>
                  <a:pt x="6600" y="0"/>
                </a:lnTo>
                <a:lnTo>
                  <a:pt x="8801" y="1100"/>
                </a:lnTo>
                <a:lnTo>
                  <a:pt x="6600" y="2201"/>
                </a:lnTo>
                <a:lnTo>
                  <a:pt x="6600" y="1650"/>
                </a:lnTo>
                <a:lnTo>
                  <a:pt x="0" y="1650"/>
                </a:lnTo>
                <a:lnTo>
                  <a:pt x="1100" y="1100"/>
                </a:lnTo>
                <a:lnTo>
                  <a:pt x="0" y="5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8" name="CustomShape 12"/>
          <p:cNvSpPr/>
          <p:nvPr/>
        </p:nvSpPr>
        <p:spPr>
          <a:xfrm>
            <a:off x="21960000" y="13824000"/>
            <a:ext cx="3167640" cy="791640"/>
          </a:xfrm>
          <a:custGeom>
            <a:avLst/>
            <a:gdLst/>
            <a:ahLst/>
            <a:cxnLst/>
            <a:rect l="l" t="t" r="r" b="b"/>
            <a:pathLst>
              <a:path w="8802" h="2202">
                <a:moveTo>
                  <a:pt x="0" y="550"/>
                </a:moveTo>
                <a:lnTo>
                  <a:pt x="6600" y="550"/>
                </a:lnTo>
                <a:lnTo>
                  <a:pt x="6600" y="0"/>
                </a:lnTo>
                <a:lnTo>
                  <a:pt x="8801" y="1100"/>
                </a:lnTo>
                <a:lnTo>
                  <a:pt x="6600" y="2201"/>
                </a:lnTo>
                <a:lnTo>
                  <a:pt x="6600" y="1650"/>
                </a:lnTo>
                <a:lnTo>
                  <a:pt x="0" y="1650"/>
                </a:lnTo>
                <a:lnTo>
                  <a:pt x="1100" y="1100"/>
                </a:lnTo>
                <a:lnTo>
                  <a:pt x="0" y="5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69" name="Picture 68"/>
          <p:cNvPicPr/>
          <p:nvPr/>
        </p:nvPicPr>
        <p:blipFill>
          <a:blip r:embed="rId13"/>
          <a:stretch>
            <a:fillRect/>
          </a:stretch>
        </p:blipFill>
        <p:spPr>
          <a:xfrm>
            <a:off x="25344000" y="13608000"/>
            <a:ext cx="5883120" cy="2591640"/>
          </a:xfrm>
          <a:prstGeom prst="rect">
            <a:avLst/>
          </a:prstGeom>
          <a:ln>
            <a:noFill/>
          </a:ln>
        </p:spPr>
      </p:pic>
      <p:sp>
        <p:nvSpPr>
          <p:cNvPr id="70" name="CustomShape 13"/>
          <p:cNvSpPr/>
          <p:nvPr/>
        </p:nvSpPr>
        <p:spPr>
          <a:xfrm>
            <a:off x="14040000" y="17928000"/>
            <a:ext cx="16415640" cy="2756160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GB" sz="35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Machine-learning training dataset </a:t>
            </a:r>
            <a:endParaRPr lang="en-GB" sz="35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High-level features for each interaction</a:t>
            </a:r>
            <a:endParaRPr lang="en-GB" sz="2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Head and Hand mean curve entropy</a:t>
            </a:r>
            <a:endParaRPr lang="en-GB" sz="2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Lexical richness and linguistic complexity indicators computed thanks to tokens parts-of-speech automatically tagged</a:t>
            </a:r>
            <a:endParaRPr lang="en-GB" sz="2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Interaction duration, </a:t>
            </a:r>
            <a:r>
              <a:rPr lang="fr-FR" alt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partcipant </a:t>
            </a: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expertise (doctor or novice), sentences </a:t>
            </a:r>
            <a:r>
              <a:rPr lang="fr-FR" alt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average</a:t>
            </a: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lengths</a:t>
            </a:r>
            <a:endParaRPr lang="en-GB" sz="2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All features related to whole interactions, or to interactions timely splitted in 3 phases (introduction, middle, conclusion)</a:t>
            </a:r>
            <a:endParaRPr lang="en-GB" sz="2500" b="0" strike="noStrike" spc="-1">
              <a:latin typeface="Arial" panose="020B0604020202020204"/>
            </a:endParaRPr>
          </a:p>
        </p:txBody>
      </p:sp>
      <p:sp>
        <p:nvSpPr>
          <p:cNvPr id="71" name="CustomShape 14"/>
          <p:cNvSpPr/>
          <p:nvPr/>
        </p:nvSpPr>
        <p:spPr>
          <a:xfrm flipV="1">
            <a:off x="28226520" y="16199280"/>
            <a:ext cx="789120" cy="17276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C00000"/>
            </a:solidFill>
            <a:custDash>
              <a:ds d="3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15"/>
          <p:cNvSpPr/>
          <p:nvPr/>
        </p:nvSpPr>
        <p:spPr>
          <a:xfrm>
            <a:off x="530640" y="6480000"/>
            <a:ext cx="30861000" cy="14975640"/>
          </a:xfrm>
          <a:prstGeom prst="roundRect">
            <a:avLst>
              <a:gd name="adj" fmla="val 16667"/>
            </a:avLst>
          </a:prstGeom>
          <a:noFill/>
          <a:ln w="76320">
            <a:solidFill>
              <a:srgbClr val="00206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6"/>
          <p:cNvSpPr/>
          <p:nvPr/>
        </p:nvSpPr>
        <p:spPr>
          <a:xfrm rot="16200000">
            <a:off x="-4371120" y="13196520"/>
            <a:ext cx="11231640" cy="1111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GB" sz="7200" b="0" strike="noStrike" spc="-1">
                <a:solidFill>
                  <a:srgbClr val="F37B70"/>
                </a:solidFill>
                <a:latin typeface="Arial" panose="020B0604020202020204"/>
              </a:rPr>
              <a:t>DATA</a:t>
            </a:r>
            <a:endParaRPr lang="en-GB" sz="7200" b="0" strike="noStrike" spc="-1">
              <a:latin typeface="Arial" panose="020B0604020202020204"/>
            </a:endParaRPr>
          </a:p>
        </p:txBody>
      </p:sp>
      <p:sp>
        <p:nvSpPr>
          <p:cNvPr id="74" name="CustomShape 17"/>
          <p:cNvSpPr/>
          <p:nvPr/>
        </p:nvSpPr>
        <p:spPr>
          <a:xfrm>
            <a:off x="530640" y="21600000"/>
            <a:ext cx="30861000" cy="19223640"/>
          </a:xfrm>
          <a:prstGeom prst="roundRect">
            <a:avLst>
              <a:gd name="adj" fmla="val 16667"/>
            </a:avLst>
          </a:prstGeom>
          <a:noFill/>
          <a:ln w="76320">
            <a:solidFill>
              <a:srgbClr val="00206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8"/>
          <p:cNvSpPr/>
          <p:nvPr/>
        </p:nvSpPr>
        <p:spPr>
          <a:xfrm rot="16200000">
            <a:off x="-6351120" y="30944520"/>
            <a:ext cx="15191640" cy="1111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GB" sz="7200" b="0" strike="noStrike" spc="-1">
                <a:solidFill>
                  <a:srgbClr val="F37B70"/>
                </a:solidFill>
                <a:latin typeface="Arial" panose="020B0604020202020204"/>
              </a:rPr>
              <a:t>MACHINE LEARNING</a:t>
            </a:r>
            <a:endParaRPr lang="en-GB" sz="7200" b="0" strike="noStrike" spc="-1">
              <a:latin typeface="Arial" panose="020B0604020202020204"/>
            </a:endParaRPr>
          </a:p>
        </p:txBody>
      </p:sp>
      <p:sp>
        <p:nvSpPr>
          <p:cNvPr id="76" name="CustomShape 19"/>
          <p:cNvSpPr/>
          <p:nvPr/>
        </p:nvSpPr>
        <p:spPr>
          <a:xfrm>
            <a:off x="2303780" y="21960205"/>
            <a:ext cx="13679805" cy="6431280"/>
          </a:xfrm>
          <a:prstGeom prst="roundRect">
            <a:avLst>
              <a:gd name="adj" fmla="val 16667"/>
            </a:avLst>
          </a:prstGeom>
          <a:noFill/>
          <a:ln w="76320">
            <a:solidFill>
              <a:srgbClr val="F04E4D"/>
            </a:solidFill>
            <a:custDash>
              <a:ds d="100000" sp="100000"/>
            </a:custDash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20"/>
          <p:cNvSpPr/>
          <p:nvPr/>
        </p:nvSpPr>
        <p:spPr>
          <a:xfrm>
            <a:off x="3376800" y="22176000"/>
            <a:ext cx="11534040" cy="1111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fr-FR" altLang="en-GB" sz="5400" b="0" strike="noStrike" spc="-1">
                <a:solidFill>
                  <a:srgbClr val="002060"/>
                </a:solidFill>
                <a:latin typeface="Arial" panose="020B0604020202020204"/>
              </a:rPr>
              <a:t>CLASSIFIERS</a:t>
            </a:r>
            <a:endParaRPr lang="fr-FR" altLang="en-GB" sz="5400" b="0" strike="noStrike" spc="-1">
              <a:latin typeface="Arial" panose="020B0604020202020204"/>
            </a:endParaRPr>
          </a:p>
        </p:txBody>
      </p:sp>
      <p:pic>
        <p:nvPicPr>
          <p:cNvPr id="2" name="Picture 1" descr="sphx_glr_plot_separating_hyperplane_00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54350" y="22915245"/>
            <a:ext cx="5852160" cy="4389120"/>
          </a:xfrm>
          <a:prstGeom prst="rect">
            <a:avLst/>
          </a:prstGeom>
        </p:spPr>
      </p:pic>
      <p:sp>
        <p:nvSpPr>
          <p:cNvPr id="3" name="CustomShape 6"/>
          <p:cNvSpPr/>
          <p:nvPr/>
        </p:nvSpPr>
        <p:spPr>
          <a:xfrm>
            <a:off x="3376930" y="27232610"/>
            <a:ext cx="5422900" cy="853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fr-FR" altLang="en-GB" sz="50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Support Vector Machines</a:t>
            </a:r>
            <a:r>
              <a:rPr lang="en-GB" sz="50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 </a:t>
            </a:r>
            <a:endParaRPr lang="en-GB" sz="5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GB" sz="5000" b="0" strike="noStrike" spc="-1">
              <a:latin typeface="Arial" panose="020B0604020202020204"/>
            </a:endParaRPr>
          </a:p>
        </p:txBody>
      </p:sp>
      <p:pic>
        <p:nvPicPr>
          <p:cNvPr id="4" name="Picture 3" descr="Random-Forest-Algorithm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06510" y="23343235"/>
            <a:ext cx="6280785" cy="3533140"/>
          </a:xfrm>
          <a:prstGeom prst="rect">
            <a:avLst/>
          </a:prstGeom>
        </p:spPr>
      </p:pic>
      <p:sp>
        <p:nvSpPr>
          <p:cNvPr id="5" name="CustomShape 6"/>
          <p:cNvSpPr/>
          <p:nvPr/>
        </p:nvSpPr>
        <p:spPr>
          <a:xfrm>
            <a:off x="9580245" y="27232610"/>
            <a:ext cx="5422900" cy="85280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fr-FR" altLang="en-GB" sz="5000" b="1" strike="noStrike" spc="-1">
                <a:solidFill>
                  <a:srgbClr val="002060"/>
                </a:solidFill>
                <a:latin typeface="Calibri" panose="020F0502020204030204" charset="0"/>
                <a:cs typeface="Calibri" panose="020F0502020204030204" charset="0"/>
              </a:rPr>
              <a:t>Random Forests</a:t>
            </a:r>
            <a:endParaRPr lang="fr-FR" altLang="en-GB" sz="5000" b="1" strike="noStrike" spc="-1">
              <a:solidFill>
                <a:srgbClr val="00206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CustomShape 7"/>
          <p:cNvSpPr/>
          <p:nvPr/>
        </p:nvSpPr>
        <p:spPr>
          <a:xfrm rot="9318000">
            <a:off x="16497935" y="21505545"/>
            <a:ext cx="5782945" cy="1587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>
            <a:solidFill>
              <a:srgbClr val="00206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CustomShape 14"/>
          <p:cNvSpPr/>
          <p:nvPr/>
        </p:nvSpPr>
        <p:spPr>
          <a:xfrm rot="5400000" flipV="1">
            <a:off x="16907510" y="24774525"/>
            <a:ext cx="789305" cy="260413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C00000"/>
            </a:solidFill>
            <a:custDash>
              <a:ds d="3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8"/>
          <p:cNvSpPr/>
          <p:nvPr/>
        </p:nvSpPr>
        <p:spPr>
          <a:xfrm>
            <a:off x="18604230" y="23162895"/>
            <a:ext cx="11850370" cy="7703820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fr-FR" altLang="en-GB" sz="35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Experiments on prediction of presence and co-presence class</a:t>
            </a:r>
            <a:r>
              <a:rPr lang="en-GB" sz="35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 </a:t>
            </a:r>
            <a:endParaRPr lang="en-GB" sz="2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</a:t>
            </a:r>
            <a:r>
              <a:rPr lang="fr-FR" alt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search of best hyper parameters for the classifiers</a:t>
            </a:r>
            <a:endParaRPr lang="fr-FR" altLang="en-GB" sz="25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endParaRPr lang="fr-FR" altLang="en-GB" sz="25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endParaRPr lang="fr-FR" altLang="en-GB" sz="25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endParaRPr lang="fr-FR" altLang="en-GB" sz="25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endParaRPr lang="fr-FR" altLang="en-GB" sz="25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endParaRPr lang="fr-FR" altLang="en-GB" sz="25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endParaRPr lang="fr-FR" altLang="en-GB" sz="25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endParaRPr lang="fr-FR" altLang="en-GB" sz="25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fr-FR" alt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10x 10-folds cross-validation</a:t>
            </a:r>
            <a:endParaRPr lang="fr-FR" altLang="en-GB" sz="25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endParaRPr lang="fr-FR" altLang="en-GB" sz="25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endParaRPr lang="fr-FR" altLang="en-GB" sz="25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endParaRPr lang="fr-FR" altLang="en-GB" sz="25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endParaRPr lang="fr-FR" altLang="en-GB" sz="25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endParaRPr lang="fr-FR" altLang="en-GB" sz="25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endParaRPr lang="fr-FR" altLang="en-GB" sz="25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endParaRPr lang="fr-FR" altLang="en-GB" sz="25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fr-FR" alt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Multimodal cues (verbal, non-verbal)</a:t>
            </a:r>
            <a:endParaRPr lang="fr-FR" altLang="en-GB" sz="25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fr-FR" alt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Segmentation of discourse into 3 phases</a:t>
            </a:r>
            <a:endParaRPr lang="fr-FR" altLang="en-GB" sz="25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endParaRPr lang="fr-FR" altLang="en-GB" sz="25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endParaRPr lang="fr-FR" altLang="en-GB" sz="2500" b="0" strike="noStrike" spc="-1">
              <a:solidFill>
                <a:srgbClr val="000000"/>
              </a:solidFill>
              <a:latin typeface="Calibri" panose="020F0502020204030204"/>
              <a:ea typeface="DejaVu Sans" panose="020B0603030804020204"/>
            </a:endParaRPr>
          </a:p>
        </p:txBody>
      </p:sp>
      <p:graphicFrame>
        <p:nvGraphicFramePr>
          <p:cNvPr id="9" name="Object 8"/>
          <p:cNvGraphicFramePr/>
          <p:nvPr/>
        </p:nvGraphicFramePr>
        <p:xfrm>
          <a:off x="21765895" y="24138255"/>
          <a:ext cx="5527040" cy="2410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6" imgW="3352800" imgH="1295400" progId="Paint.Picture">
                  <p:embed/>
                </p:oleObj>
              </mc:Choice>
              <mc:Fallback>
                <p:oleObj name="" r:id="rId16" imgW="3352800" imgH="1295400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765895" y="24138255"/>
                        <a:ext cx="5527040" cy="2410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k-fold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219920" y="27080845"/>
            <a:ext cx="4618990" cy="2609215"/>
          </a:xfrm>
          <a:prstGeom prst="rect">
            <a:avLst/>
          </a:prstGeom>
        </p:spPr>
      </p:pic>
      <p:graphicFrame>
        <p:nvGraphicFramePr>
          <p:cNvPr id="12" name="Object 11"/>
          <p:cNvGraphicFramePr/>
          <p:nvPr/>
        </p:nvGraphicFramePr>
        <p:xfrm>
          <a:off x="2948305" y="33816925"/>
          <a:ext cx="7981315" cy="467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9" imgW="6981825" imgH="3838575" progId="Paint.Picture">
                  <p:embed/>
                </p:oleObj>
              </mc:Choice>
              <mc:Fallback>
                <p:oleObj name="" r:id="rId19" imgW="6981825" imgH="3838575" progId="Paint.Picture">
                  <p:embed/>
                  <p:pic>
                    <p:nvPicPr>
                      <p:cNvPr id="0" name="Picture 1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948305" y="33816925"/>
                        <a:ext cx="7981315" cy="4679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ustomShape 7"/>
          <p:cNvSpPr/>
          <p:nvPr/>
        </p:nvSpPr>
        <p:spPr>
          <a:xfrm rot="5400000">
            <a:off x="6976110" y="30231080"/>
            <a:ext cx="3687445" cy="1587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>
            <a:solidFill>
              <a:srgbClr val="00206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" name="CustomShape 6"/>
          <p:cNvSpPr/>
          <p:nvPr/>
        </p:nvSpPr>
        <p:spPr>
          <a:xfrm>
            <a:off x="4376420" y="38496875"/>
            <a:ext cx="5422900" cy="85280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fr-FR" altLang="en-GB" sz="5000" b="1" strike="noStrike" spc="-1">
                <a:solidFill>
                  <a:srgbClr val="002060"/>
                </a:solidFill>
                <a:latin typeface="Calibri" panose="020F0502020204030204" charset="0"/>
                <a:cs typeface="Calibri" panose="020F0502020204030204" charset="0"/>
              </a:rPr>
              <a:t>Performance scores for the prediction</a:t>
            </a:r>
            <a:endParaRPr lang="fr-FR" altLang="en-GB" sz="5000" b="1" strike="noStrike" spc="-1">
              <a:solidFill>
                <a:srgbClr val="00206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lnSpc>
                <a:spcPct val="100000"/>
              </a:lnSpc>
            </a:pPr>
            <a:r>
              <a:rPr lang="fr-FR" altLang="en-GB" sz="5000" b="1" strike="noStrike" spc="-1">
                <a:solidFill>
                  <a:srgbClr val="002060"/>
                </a:solidFill>
                <a:latin typeface="Calibri" panose="020F0502020204030204" charset="0"/>
                <a:cs typeface="Calibri" panose="020F0502020204030204" charset="0"/>
              </a:rPr>
              <a:t>of presence and co-presence levels</a:t>
            </a:r>
            <a:endParaRPr lang="fr-FR" altLang="en-GB" sz="5000" b="1" strike="noStrike" spc="-1">
              <a:solidFill>
                <a:srgbClr val="00206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6" name="Picture 15" descr="5c802d90b8a4d14117a26b6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389985" y="36239450"/>
            <a:ext cx="5255895" cy="3110230"/>
          </a:xfrm>
          <a:prstGeom prst="rect">
            <a:avLst/>
          </a:prstGeom>
        </p:spPr>
      </p:pic>
      <p:pic>
        <p:nvPicPr>
          <p:cNvPr id="17" name="Picture 16" descr="5c8032a2b8a4d14117a26e7f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666200" y="36239450"/>
            <a:ext cx="5172710" cy="3060700"/>
          </a:xfrm>
          <a:prstGeom prst="rect">
            <a:avLst/>
          </a:prstGeom>
        </p:spPr>
      </p:pic>
      <p:pic>
        <p:nvPicPr>
          <p:cNvPr id="19" name="Picture 18" descr="5c80ef06bbdc4666016d27b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638270" y="32641540"/>
            <a:ext cx="10058400" cy="2731770"/>
          </a:xfrm>
          <a:prstGeom prst="rect">
            <a:avLst/>
          </a:prstGeom>
        </p:spPr>
      </p:pic>
      <p:sp>
        <p:nvSpPr>
          <p:cNvPr id="20" name="CustomShape 6"/>
          <p:cNvSpPr/>
          <p:nvPr/>
        </p:nvSpPr>
        <p:spPr>
          <a:xfrm>
            <a:off x="18956020" y="35373310"/>
            <a:ext cx="5422900" cy="85280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fr-FR" altLang="en-GB" sz="5000" b="1" strike="noStrike" spc="-1">
                <a:solidFill>
                  <a:srgbClr val="002060"/>
                </a:solidFill>
                <a:latin typeface="Calibri" panose="020F0502020204030204" charset="0"/>
                <a:cs typeface="Calibri" panose="020F0502020204030204" charset="0"/>
              </a:rPr>
              <a:t>Segmentation of discourse into phases</a:t>
            </a:r>
            <a:endParaRPr lang="fr-FR" altLang="en-GB" sz="5000" b="1" strike="noStrike" spc="-1">
              <a:solidFill>
                <a:srgbClr val="00206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CustomShape 6"/>
          <p:cNvSpPr/>
          <p:nvPr/>
        </p:nvSpPr>
        <p:spPr>
          <a:xfrm>
            <a:off x="18956020" y="39488110"/>
            <a:ext cx="5422900" cy="85280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fr-FR" altLang="en-GB" sz="5000" b="1" strike="noStrike" spc="-1">
                <a:solidFill>
                  <a:srgbClr val="002060"/>
                </a:solidFill>
                <a:latin typeface="Calibri" panose="020F0502020204030204" charset="0"/>
                <a:cs typeface="Calibri" panose="020F0502020204030204" charset="0"/>
              </a:rPr>
              <a:t>Multimodal cues</a:t>
            </a:r>
            <a:endParaRPr lang="fr-FR" altLang="en-GB" sz="5000" b="1" strike="noStrike" spc="-1">
              <a:solidFill>
                <a:srgbClr val="00206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2" name="CustomShape 7"/>
          <p:cNvSpPr/>
          <p:nvPr/>
        </p:nvSpPr>
        <p:spPr>
          <a:xfrm rot="3060000">
            <a:off x="14051915" y="29915485"/>
            <a:ext cx="3687445" cy="1587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>
            <a:solidFill>
              <a:srgbClr val="00206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6218720" y="6553080"/>
            <a:ext cx="15089760" cy="90223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"/>
          <p:cNvSpPr/>
          <p:nvPr/>
        </p:nvSpPr>
        <p:spPr>
          <a:xfrm>
            <a:off x="124920" y="4777560"/>
            <a:ext cx="180360" cy="936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0" name="CustomShape 3"/>
          <p:cNvSpPr/>
          <p:nvPr/>
        </p:nvSpPr>
        <p:spPr>
          <a:xfrm>
            <a:off x="669960" y="3406320"/>
            <a:ext cx="30451680" cy="245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GB" sz="65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A Semi-autonomous System for Creating a Human-Machine Interaction Corpus in Virtual Reality: </a:t>
            </a:r>
            <a:r>
              <a:rPr lang="en-GB" sz="6500" b="1" i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Application to the ACORFORMed System for Training Doctors to Break Bad News</a:t>
            </a:r>
            <a:endParaRPr lang="en-GB" sz="65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GB" sz="25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Magalie Ochs, Philippe Blache, Grégoire de Montcheuil, Jean-Marie Pergandi, Jorane Saubesty, Daniel Francon, and Daniel Mestre</a:t>
            </a:r>
            <a:endParaRPr lang="en-GB" sz="2500" b="0" strike="noStrike" spc="-1">
              <a:latin typeface="Arial" panose="020B0604020202020204"/>
            </a:endParaRPr>
          </a:p>
        </p:txBody>
      </p:sp>
      <p:sp>
        <p:nvSpPr>
          <p:cNvPr id="81" name="CustomShape 4"/>
          <p:cNvSpPr/>
          <p:nvPr/>
        </p:nvSpPr>
        <p:spPr>
          <a:xfrm>
            <a:off x="15003000" y="3500280"/>
            <a:ext cx="183240" cy="1014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2" name="CustomShape 5"/>
          <p:cNvSpPr/>
          <p:nvPr/>
        </p:nvSpPr>
        <p:spPr>
          <a:xfrm>
            <a:off x="639720" y="16597440"/>
            <a:ext cx="30861000" cy="2837160"/>
          </a:xfrm>
          <a:prstGeom prst="rect">
            <a:avLst/>
          </a:prstGeom>
          <a:noFill/>
          <a:ln w="324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20000"/>
              </a:lnSpc>
            </a:pPr>
            <a:endParaRPr lang="en-GB" sz="1800" b="0" strike="noStrike" spc="-1">
              <a:latin typeface="Arial" panose="020B0604020202020204"/>
            </a:endParaRPr>
          </a:p>
          <a:p>
            <a:pPr>
              <a:lnSpc>
                <a:spcPct val="120000"/>
              </a:lnSpc>
            </a:pPr>
            <a:endParaRPr lang="en-GB" sz="1800" b="0" strike="noStrike" spc="-1">
              <a:latin typeface="Arial" panose="020B0604020202020204"/>
            </a:endParaRPr>
          </a:p>
          <a:p>
            <a:pPr>
              <a:lnSpc>
                <a:spcPct val="120000"/>
              </a:lnSpc>
            </a:pPr>
            <a:endParaRPr lang="en-GB" sz="1800" b="0" strike="noStrike" spc="-1">
              <a:latin typeface="Arial" panose="020B0604020202020204"/>
            </a:endParaRPr>
          </a:p>
          <a:p>
            <a:pPr>
              <a:lnSpc>
                <a:spcPct val="120000"/>
              </a:lnSpc>
            </a:pPr>
            <a:endParaRPr lang="en-GB" sz="1800" b="0" strike="noStrike" spc="-1">
              <a:latin typeface="Arial" panose="020B0604020202020204"/>
            </a:endParaRPr>
          </a:p>
          <a:p>
            <a:pPr>
              <a:lnSpc>
                <a:spcPct val="120000"/>
              </a:lnSpc>
            </a:pPr>
            <a:endParaRPr lang="en-GB" sz="1800" b="0" strike="noStrike" spc="-1">
              <a:latin typeface="Arial" panose="020B0604020202020204"/>
            </a:endParaRPr>
          </a:p>
          <a:p>
            <a:pPr>
              <a:lnSpc>
                <a:spcPct val="120000"/>
              </a:lnSpc>
            </a:pPr>
            <a:endParaRPr lang="en-GB" sz="1800" b="0" strike="noStrike" spc="-1">
              <a:latin typeface="Arial" panose="020B0604020202020204"/>
            </a:endParaRPr>
          </a:p>
          <a:p>
            <a:pPr>
              <a:lnSpc>
                <a:spcPct val="120000"/>
              </a:lnSpc>
            </a:pPr>
            <a:endParaRPr lang="en-GB" sz="1800" b="0" strike="noStrike" spc="-1">
              <a:latin typeface="Arial" panose="020B0604020202020204"/>
            </a:endParaRPr>
          </a:p>
          <a:p>
            <a:pPr>
              <a:lnSpc>
                <a:spcPct val="120000"/>
              </a:lnSpc>
            </a:pPr>
            <a:endParaRPr lang="en-GB" sz="1800" b="0" strike="noStrike" spc="-1">
              <a:latin typeface="Arial" panose="020B0604020202020204"/>
            </a:endParaRPr>
          </a:p>
          <a:p>
            <a:pPr>
              <a:lnSpc>
                <a:spcPct val="120000"/>
              </a:lnSpc>
            </a:pPr>
            <a:endParaRPr lang="en-GB" sz="1800" b="0" strike="noStrike" spc="-1">
              <a:latin typeface="Arial" panose="020B0604020202020204"/>
            </a:endParaRPr>
          </a:p>
        </p:txBody>
      </p:sp>
      <p:sp>
        <p:nvSpPr>
          <p:cNvPr id="83" name="CustomShape 6"/>
          <p:cNvSpPr/>
          <p:nvPr/>
        </p:nvSpPr>
        <p:spPr>
          <a:xfrm flipV="1">
            <a:off x="3054240" y="2886840"/>
            <a:ext cx="26705160" cy="246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84" name="Image 20"/>
          <p:cNvPicPr/>
          <p:nvPr/>
        </p:nvPicPr>
        <p:blipFill>
          <a:blip r:embed="rId1"/>
          <a:stretch>
            <a:fillRect/>
          </a:stretch>
        </p:blipFill>
        <p:spPr>
          <a:xfrm>
            <a:off x="20197440" y="614160"/>
            <a:ext cx="4275000" cy="1731240"/>
          </a:xfrm>
          <a:prstGeom prst="rect">
            <a:avLst/>
          </a:prstGeom>
          <a:ln>
            <a:noFill/>
          </a:ln>
        </p:spPr>
      </p:pic>
      <p:pic>
        <p:nvPicPr>
          <p:cNvPr id="8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7687960" y="48240"/>
            <a:ext cx="4094280" cy="2560320"/>
          </a:xfrm>
          <a:prstGeom prst="rect">
            <a:avLst/>
          </a:prstGeom>
          <a:ln w="9360">
            <a:noFill/>
          </a:ln>
        </p:spPr>
      </p:pic>
      <p:pic>
        <p:nvPicPr>
          <p:cNvPr id="86" name="Picture 5"/>
          <p:cNvPicPr/>
          <p:nvPr/>
        </p:nvPicPr>
        <p:blipFill>
          <a:blip r:embed="rId3"/>
          <a:srcRect l="20629" r="23025" b="15946"/>
          <a:stretch>
            <a:fillRect/>
          </a:stretch>
        </p:blipFill>
        <p:spPr>
          <a:xfrm>
            <a:off x="3393000" y="6553080"/>
            <a:ext cx="11088720" cy="9022320"/>
          </a:xfrm>
          <a:prstGeom prst="rect">
            <a:avLst/>
          </a:prstGeom>
          <a:ln w="57240">
            <a:solidFill>
              <a:srgbClr val="002060"/>
            </a:solidFill>
            <a:miter/>
          </a:ln>
        </p:spPr>
      </p:pic>
      <p:pic>
        <p:nvPicPr>
          <p:cNvPr id="87" name="Picture 8"/>
          <p:cNvPicPr/>
          <p:nvPr/>
        </p:nvPicPr>
        <p:blipFill>
          <a:blip r:embed="rId4"/>
          <a:srcRect r="25509" b="61285"/>
          <a:stretch>
            <a:fillRect/>
          </a:stretch>
        </p:blipFill>
        <p:spPr>
          <a:xfrm>
            <a:off x="13517280" y="41136840"/>
            <a:ext cx="7598520" cy="696240"/>
          </a:xfrm>
          <a:prstGeom prst="rect">
            <a:avLst/>
          </a:prstGeom>
          <a:ln w="9360">
            <a:noFill/>
          </a:ln>
        </p:spPr>
      </p:pic>
      <p:pic>
        <p:nvPicPr>
          <p:cNvPr id="88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669960" y="303840"/>
            <a:ext cx="3218760" cy="1786320"/>
          </a:xfrm>
          <a:prstGeom prst="rect">
            <a:avLst/>
          </a:prstGeom>
          <a:ln>
            <a:noFill/>
          </a:ln>
        </p:spPr>
      </p:pic>
      <p:sp>
        <p:nvSpPr>
          <p:cNvPr id="89" name="CustomShape 7"/>
          <p:cNvSpPr/>
          <p:nvPr/>
        </p:nvSpPr>
        <p:spPr>
          <a:xfrm>
            <a:off x="639720" y="17614080"/>
            <a:ext cx="30861000" cy="23173560"/>
          </a:xfrm>
          <a:prstGeom prst="roundRect">
            <a:avLst>
              <a:gd name="adj" fmla="val 16667"/>
            </a:avLst>
          </a:prstGeom>
          <a:noFill/>
          <a:ln w="76320">
            <a:solidFill>
              <a:srgbClr val="00206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0" name="Picture 2"/>
          <p:cNvPicPr/>
          <p:nvPr/>
        </p:nvPicPr>
        <p:blipFill>
          <a:blip r:embed="rId6"/>
          <a:stretch>
            <a:fillRect/>
          </a:stretch>
        </p:blipFill>
        <p:spPr>
          <a:xfrm>
            <a:off x="15781680" y="352080"/>
            <a:ext cx="3890160" cy="1799280"/>
          </a:xfrm>
          <a:prstGeom prst="rect">
            <a:avLst/>
          </a:prstGeom>
          <a:ln>
            <a:noFill/>
          </a:ln>
        </p:spPr>
      </p:pic>
      <p:pic>
        <p:nvPicPr>
          <p:cNvPr id="91" name="Picture 3"/>
          <p:cNvPicPr/>
          <p:nvPr/>
        </p:nvPicPr>
        <p:blipFill>
          <a:blip r:embed="rId7"/>
          <a:stretch>
            <a:fillRect/>
          </a:stretch>
        </p:blipFill>
        <p:spPr>
          <a:xfrm>
            <a:off x="25317720" y="303840"/>
            <a:ext cx="2142360" cy="2142360"/>
          </a:xfrm>
          <a:prstGeom prst="rect">
            <a:avLst/>
          </a:prstGeom>
          <a:ln>
            <a:noFill/>
          </a:ln>
        </p:spPr>
      </p:pic>
      <p:sp>
        <p:nvSpPr>
          <p:cNvPr id="92" name="CustomShape 8"/>
          <p:cNvSpPr/>
          <p:nvPr/>
        </p:nvSpPr>
        <p:spPr>
          <a:xfrm>
            <a:off x="20594520" y="15683040"/>
            <a:ext cx="7493040" cy="211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GB" sz="50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Interdisciplinary approach</a:t>
            </a:r>
            <a:r>
              <a:rPr lang="en-GB" sz="5000" b="1" i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 </a:t>
            </a:r>
            <a:r>
              <a:rPr lang="en-GB" sz="50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  </a:t>
            </a:r>
            <a:endParaRPr lang="en-GB" sz="5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GB" sz="5000" b="0" strike="noStrike" spc="-1">
              <a:latin typeface="Arial" panose="020B0604020202020204"/>
            </a:endParaRPr>
          </a:p>
        </p:txBody>
      </p:sp>
      <p:sp>
        <p:nvSpPr>
          <p:cNvPr id="93" name="CustomShape 9"/>
          <p:cNvSpPr/>
          <p:nvPr/>
        </p:nvSpPr>
        <p:spPr>
          <a:xfrm>
            <a:off x="4044600" y="15672240"/>
            <a:ext cx="9842760" cy="2878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GB" sz="50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Virtual reality environment </a:t>
            </a:r>
            <a:endParaRPr lang="en-GB" sz="5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GB" sz="50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with  an autonomous virtual patient </a:t>
            </a:r>
            <a:endParaRPr lang="en-GB" sz="5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GB" sz="5000" b="0" strike="noStrike" spc="-1">
              <a:latin typeface="Arial" panose="020B0604020202020204"/>
            </a:endParaRPr>
          </a:p>
        </p:txBody>
      </p:sp>
      <p:sp>
        <p:nvSpPr>
          <p:cNvPr id="94" name="CustomShape 10"/>
          <p:cNvSpPr/>
          <p:nvPr/>
        </p:nvSpPr>
        <p:spPr>
          <a:xfrm rot="10800000">
            <a:off x="17954640" y="13475160"/>
            <a:ext cx="1735560" cy="15876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>
            <a:solidFill>
              <a:srgbClr val="00206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5" name="Picture 4"/>
          <p:cNvPicPr/>
          <p:nvPr/>
        </p:nvPicPr>
        <p:blipFill>
          <a:blip r:embed="rId8"/>
          <a:stretch>
            <a:fillRect/>
          </a:stretch>
        </p:blipFill>
        <p:spPr>
          <a:xfrm>
            <a:off x="17170200" y="6994800"/>
            <a:ext cx="13345560" cy="8020080"/>
          </a:xfrm>
          <a:prstGeom prst="rect">
            <a:avLst/>
          </a:prstGeom>
          <a:ln w="9360">
            <a:noFill/>
          </a:ln>
        </p:spPr>
      </p:pic>
      <p:pic>
        <p:nvPicPr>
          <p:cNvPr id="96" name="Picture 2"/>
          <p:cNvPicPr/>
          <p:nvPr/>
        </p:nvPicPr>
        <p:blipFill>
          <a:blip r:embed="rId9"/>
          <a:stretch>
            <a:fillRect/>
          </a:stretch>
        </p:blipFill>
        <p:spPr>
          <a:xfrm>
            <a:off x="4376520" y="303840"/>
            <a:ext cx="6659280" cy="2041560"/>
          </a:xfrm>
          <a:prstGeom prst="rect">
            <a:avLst/>
          </a:prstGeom>
          <a:ln>
            <a:noFill/>
          </a:ln>
        </p:spPr>
      </p:pic>
      <p:pic>
        <p:nvPicPr>
          <p:cNvPr id="97" name="Picture 4"/>
          <p:cNvPicPr/>
          <p:nvPr/>
        </p:nvPicPr>
        <p:blipFill>
          <a:blip r:embed="rId10"/>
          <a:stretch>
            <a:fillRect/>
          </a:stretch>
        </p:blipFill>
        <p:spPr>
          <a:xfrm>
            <a:off x="11957760" y="86400"/>
            <a:ext cx="2675160" cy="2675160"/>
          </a:xfrm>
          <a:prstGeom prst="rect">
            <a:avLst/>
          </a:prstGeom>
          <a:ln>
            <a:noFill/>
          </a:ln>
        </p:spPr>
      </p:pic>
      <p:grpSp>
        <p:nvGrpSpPr>
          <p:cNvPr id="98" name="Group 11"/>
          <p:cNvGrpSpPr/>
          <p:nvPr/>
        </p:nvGrpSpPr>
        <p:grpSpPr>
          <a:xfrm>
            <a:off x="5769360" y="21094200"/>
            <a:ext cx="26546760" cy="16727760"/>
            <a:chOff x="5769360" y="21094200"/>
            <a:chExt cx="26546760" cy="16727760"/>
          </a:xfrm>
        </p:grpSpPr>
        <p:sp>
          <p:nvSpPr>
            <p:cNvPr id="99" name="CustomShape 12"/>
            <p:cNvSpPr/>
            <p:nvPr/>
          </p:nvSpPr>
          <p:spPr>
            <a:xfrm>
              <a:off x="5769360" y="26015760"/>
              <a:ext cx="8670960" cy="578160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" name="CustomShape 13"/>
            <p:cNvSpPr/>
            <p:nvPr/>
          </p:nvSpPr>
          <p:spPr>
            <a:xfrm>
              <a:off x="7162920" y="33065280"/>
              <a:ext cx="11496240" cy="475668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" name="CustomShape 14"/>
            <p:cNvSpPr/>
            <p:nvPr/>
          </p:nvSpPr>
          <p:spPr>
            <a:xfrm>
              <a:off x="7162920" y="21094200"/>
              <a:ext cx="7729920" cy="428472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02" name="Picture 8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7559280" y="33660000"/>
              <a:ext cx="3765600" cy="2972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3" name="Picture 11"/>
            <p:cNvPicPr/>
            <p:nvPr/>
          </p:nvPicPr>
          <p:blipFill>
            <a:blip r:embed="rId12"/>
            <a:srcRect b="26880"/>
            <a:stretch>
              <a:fillRect/>
            </a:stretch>
          </p:blipFill>
          <p:spPr>
            <a:xfrm>
              <a:off x="15488280" y="33660000"/>
              <a:ext cx="2797560" cy="297252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104" name="Picture 2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11523960" y="33660000"/>
              <a:ext cx="3765600" cy="297252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105" name="Picture 4"/>
            <p:cNvPicPr/>
            <p:nvPr/>
          </p:nvPicPr>
          <p:blipFill>
            <a:blip r:embed="rId14"/>
            <a:srcRect l="21259"/>
            <a:stretch>
              <a:fillRect/>
            </a:stretch>
          </p:blipFill>
          <p:spPr>
            <a:xfrm>
              <a:off x="8383320" y="27239040"/>
              <a:ext cx="5133240" cy="4360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6" name="Picture 2"/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8947080" y="22009680"/>
              <a:ext cx="3963600" cy="324936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107" name="CustomShape 15"/>
            <p:cNvSpPr/>
            <p:nvPr/>
          </p:nvSpPr>
          <p:spPr>
            <a:xfrm>
              <a:off x="8417520" y="21295440"/>
              <a:ext cx="5869800" cy="54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90000" tIns="45000" rIns="90000" bIns="45000"/>
            <a:p>
              <a:pPr>
                <a:lnSpc>
                  <a:spcPct val="100000"/>
                </a:lnSpc>
              </a:pPr>
              <a:r>
                <a:rPr lang="en-GB" sz="3000" b="1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Corpus of doctor-patient interaction</a:t>
              </a:r>
              <a:endParaRPr lang="en-GB" sz="3000" b="0" strike="noStrike" spc="-1">
                <a:latin typeface="Arial" panose="020B0604020202020204"/>
              </a:endParaRPr>
            </a:p>
          </p:txBody>
        </p:sp>
        <p:sp>
          <p:nvSpPr>
            <p:cNvPr id="108" name="CustomShape 16"/>
            <p:cNvSpPr/>
            <p:nvPr/>
          </p:nvSpPr>
          <p:spPr>
            <a:xfrm>
              <a:off x="8047440" y="36813960"/>
              <a:ext cx="9678240" cy="546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90000" tIns="45000" rIns="90000" bIns="45000"/>
            <a:p>
              <a:pPr>
                <a:lnSpc>
                  <a:spcPct val="100000"/>
                </a:lnSpc>
              </a:pPr>
              <a:r>
                <a:rPr lang="en-GB" sz="3000" b="1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Corpus of human-machine interaction with different devices</a:t>
              </a:r>
              <a:endParaRPr lang="en-GB" sz="3000" b="0" strike="noStrike" spc="-1">
                <a:latin typeface="Arial" panose="020B0604020202020204"/>
              </a:endParaRPr>
            </a:p>
          </p:txBody>
        </p:sp>
        <p:pic>
          <p:nvPicPr>
            <p:cNvPr id="109" name="Picture 2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16281360" y="21292200"/>
              <a:ext cx="5351400" cy="417960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110" name="CustomShape 17"/>
            <p:cNvSpPr/>
            <p:nvPr/>
          </p:nvSpPr>
          <p:spPr>
            <a:xfrm>
              <a:off x="14893560" y="22878000"/>
              <a:ext cx="1386720" cy="990360"/>
            </a:xfrm>
            <a:prstGeom prst="rightArrow">
              <a:avLst>
                <a:gd name="adj1" fmla="val 50000"/>
                <a:gd name="adj2" fmla="val 50000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1" name="CustomShape 18"/>
            <p:cNvSpPr/>
            <p:nvPr/>
          </p:nvSpPr>
          <p:spPr>
            <a:xfrm rot="10800000">
              <a:off x="13943520" y="25480440"/>
              <a:ext cx="3611880" cy="2948040"/>
            </a:xfrm>
            <a:prstGeom prst="bentArrow">
              <a:avLst>
                <a:gd name="adj1" fmla="val 25000"/>
                <a:gd name="adj2" fmla="val 20410"/>
                <a:gd name="adj3" fmla="val 25000"/>
                <a:gd name="adj4" fmla="val 4375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12" name="Picture 2"/>
            <p:cNvPicPr/>
            <p:nvPr/>
          </p:nvPicPr>
          <p:blipFill>
            <a:blip r:embed="rId17"/>
            <a:srcRect r="40909"/>
            <a:stretch>
              <a:fillRect/>
            </a:stretch>
          </p:blipFill>
          <p:spPr>
            <a:xfrm>
              <a:off x="19692720" y="32470560"/>
              <a:ext cx="6818760" cy="535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3" name="CustomShape 19"/>
            <p:cNvSpPr/>
            <p:nvPr/>
          </p:nvSpPr>
          <p:spPr>
            <a:xfrm>
              <a:off x="18659880" y="34771320"/>
              <a:ext cx="1011960" cy="990360"/>
            </a:xfrm>
            <a:prstGeom prst="rightArrow">
              <a:avLst>
                <a:gd name="adj1" fmla="val 50000"/>
                <a:gd name="adj2" fmla="val 50000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" name="CustomShape 20"/>
            <p:cNvSpPr/>
            <p:nvPr/>
          </p:nvSpPr>
          <p:spPr>
            <a:xfrm>
              <a:off x="5981400" y="26087760"/>
              <a:ext cx="7984440" cy="1003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/>
            <a:p>
              <a:pPr algn="ctr">
                <a:lnSpc>
                  <a:spcPct val="100000"/>
                </a:lnSpc>
              </a:pPr>
              <a:r>
                <a:rPr lang="en-GB" sz="3000" b="1" i="1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Semi-autonomous</a:t>
              </a:r>
              <a:r>
                <a:rPr lang="en-GB" sz="3000" b="1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 virtual reality</a:t>
              </a:r>
              <a:endParaRPr lang="en-GB" sz="30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r>
                <a:rPr lang="en-GB" sz="3000" b="1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 training platform</a:t>
              </a:r>
              <a:endParaRPr lang="en-GB" sz="3000" b="0" strike="noStrike" spc="-1">
                <a:latin typeface="Arial" panose="020B0604020202020204"/>
              </a:endParaRPr>
            </a:p>
          </p:txBody>
        </p:sp>
        <p:sp>
          <p:nvSpPr>
            <p:cNvPr id="115" name="CustomShape 21"/>
            <p:cNvSpPr/>
            <p:nvPr/>
          </p:nvSpPr>
          <p:spPr>
            <a:xfrm>
              <a:off x="10334520" y="31798080"/>
              <a:ext cx="1188720" cy="1249920"/>
            </a:xfrm>
            <a:prstGeom prst="downArrow">
              <a:avLst>
                <a:gd name="adj1" fmla="val 50000"/>
                <a:gd name="adj2" fmla="val 50000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16" name="Picture 5"/>
            <p:cNvPicPr/>
            <p:nvPr/>
          </p:nvPicPr>
          <p:blipFill>
            <a:blip r:embed="rId18"/>
            <a:stretch>
              <a:fillRect/>
            </a:stretch>
          </p:blipFill>
          <p:spPr>
            <a:xfrm>
              <a:off x="5973480" y="28230120"/>
              <a:ext cx="1449720" cy="138672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117" name="CustomShape 22"/>
            <p:cNvSpPr/>
            <p:nvPr/>
          </p:nvSpPr>
          <p:spPr>
            <a:xfrm>
              <a:off x="7585560" y="28428480"/>
              <a:ext cx="706680" cy="1353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90000" tIns="45000" rIns="90000" bIns="45000"/>
            <a:p>
              <a:pPr>
                <a:lnSpc>
                  <a:spcPct val="100000"/>
                </a:lnSpc>
              </a:pPr>
              <a:r>
                <a:rPr lang="en-GB" sz="8300" b="1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+</a:t>
              </a:r>
              <a:endParaRPr lang="en-GB" sz="8300" b="0" strike="noStrike" spc="-1">
                <a:latin typeface="Arial" panose="020B0604020202020204"/>
              </a:endParaRPr>
            </a:p>
          </p:txBody>
        </p:sp>
        <p:sp>
          <p:nvSpPr>
            <p:cNvPr id="118" name="CustomShape 23"/>
            <p:cNvSpPr/>
            <p:nvPr/>
          </p:nvSpPr>
          <p:spPr>
            <a:xfrm>
              <a:off x="23868720" y="24166440"/>
              <a:ext cx="7333560" cy="614412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19" name="Picture 4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24518520" y="25725240"/>
              <a:ext cx="6144120" cy="3861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CustomShape 24"/>
            <p:cNvSpPr/>
            <p:nvPr/>
          </p:nvSpPr>
          <p:spPr>
            <a:xfrm>
              <a:off x="22604040" y="24347160"/>
              <a:ext cx="9712080" cy="1003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/>
            <a:p>
              <a:pPr algn="ctr">
                <a:lnSpc>
                  <a:spcPct val="100000"/>
                </a:lnSpc>
              </a:pPr>
              <a:r>
                <a:rPr lang="en-GB" sz="3000" b="1" i="1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Autonomous</a:t>
              </a:r>
              <a:r>
                <a:rPr lang="en-GB" sz="3000" b="1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 virtual reality</a:t>
              </a:r>
              <a:endParaRPr lang="en-GB" sz="30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r>
                <a:rPr lang="en-GB" sz="3000" b="1" strike="noStrike" spc="-1">
                  <a:solidFill>
                    <a:srgbClr val="000000"/>
                  </a:solidFill>
                  <a:latin typeface="Calibri" panose="020F0502020204030204"/>
                  <a:ea typeface="DejaVu Sans" panose="020B0603030804020204"/>
                </a:rPr>
                <a:t> training platform</a:t>
              </a:r>
              <a:endParaRPr lang="en-GB" sz="3000" b="0" strike="noStrike" spc="-1">
                <a:latin typeface="Arial" panose="020B0604020202020204"/>
              </a:endParaRPr>
            </a:p>
          </p:txBody>
        </p:sp>
        <p:sp>
          <p:nvSpPr>
            <p:cNvPr id="121" name="CustomShape 25"/>
            <p:cNvSpPr/>
            <p:nvPr/>
          </p:nvSpPr>
          <p:spPr>
            <a:xfrm>
              <a:off x="14491440" y="30396240"/>
              <a:ext cx="10329840" cy="666360"/>
            </a:xfrm>
            <a:prstGeom prst="rightArrow">
              <a:avLst>
                <a:gd name="adj1" fmla="val 50000"/>
                <a:gd name="adj2" fmla="val 50000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" name="CustomShape 26"/>
            <p:cNvSpPr/>
            <p:nvPr/>
          </p:nvSpPr>
          <p:spPr>
            <a:xfrm rot="16200000">
              <a:off x="24238080" y="30895920"/>
              <a:ext cx="2158560" cy="990360"/>
            </a:xfrm>
            <a:prstGeom prst="rightArrow">
              <a:avLst>
                <a:gd name="adj1" fmla="val 50000"/>
                <a:gd name="adj2" fmla="val 50000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23" name="Picture 2"/>
            <p:cNvPicPr/>
            <p:nvPr/>
          </p:nvPicPr>
          <p:blipFill>
            <a:blip r:embed="rId19"/>
            <a:stretch>
              <a:fillRect/>
            </a:stretch>
          </p:blipFill>
          <p:spPr>
            <a:xfrm>
              <a:off x="15091920" y="22085280"/>
              <a:ext cx="811440" cy="792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4" name="Picture 6"/>
            <p:cNvPicPr/>
            <p:nvPr/>
          </p:nvPicPr>
          <p:blipFill>
            <a:blip r:embed="rId20"/>
            <a:stretch>
              <a:fillRect/>
            </a:stretch>
          </p:blipFill>
          <p:spPr>
            <a:xfrm>
              <a:off x="14808960" y="26374320"/>
              <a:ext cx="774720" cy="821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5" name="Picture 8"/>
            <p:cNvPicPr/>
            <p:nvPr/>
          </p:nvPicPr>
          <p:blipFill>
            <a:blip r:embed="rId21"/>
            <a:stretch>
              <a:fillRect/>
            </a:stretch>
          </p:blipFill>
          <p:spPr>
            <a:xfrm>
              <a:off x="11523960" y="31876200"/>
              <a:ext cx="990360" cy="1051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6" name="Picture 10"/>
            <p:cNvPicPr/>
            <p:nvPr/>
          </p:nvPicPr>
          <p:blipFill>
            <a:blip r:embed="rId22"/>
            <a:stretch>
              <a:fillRect/>
            </a:stretch>
          </p:blipFill>
          <p:spPr>
            <a:xfrm>
              <a:off x="22927680" y="31380480"/>
              <a:ext cx="940680" cy="990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7" name="CustomShape 27"/>
          <p:cNvSpPr/>
          <p:nvPr/>
        </p:nvSpPr>
        <p:spPr>
          <a:xfrm>
            <a:off x="3467880" y="17930160"/>
            <a:ext cx="8663400" cy="2147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GB" sz="35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Collected corpus of human-human interaction</a:t>
            </a:r>
            <a:endParaRPr lang="en-GB" sz="35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GB" sz="3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 Real training sessions to train doctors to break bad news</a:t>
            </a:r>
            <a:endParaRPr lang="en-GB" sz="25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with standardized patients (actors)</a:t>
            </a:r>
            <a:endParaRPr lang="en-GB" sz="2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 2 hours of audiovisual corpus (13 videos, 9mn/video</a:t>
            </a:r>
            <a:r>
              <a:rPr lang="en-GB" sz="3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)</a:t>
            </a:r>
            <a:endParaRPr lang="en-GB" sz="3500" b="0" strike="noStrike" spc="-1">
              <a:latin typeface="Arial" panose="020B0604020202020204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23"/>
          <a:stretch>
            <a:fillRect/>
          </a:stretch>
        </p:blipFill>
        <p:spPr>
          <a:xfrm>
            <a:off x="8383320" y="22009680"/>
            <a:ext cx="5776920" cy="3249360"/>
          </a:xfrm>
          <a:prstGeom prst="rect">
            <a:avLst/>
          </a:prstGeom>
          <a:ln>
            <a:noFill/>
          </a:ln>
        </p:spPr>
      </p:pic>
      <p:sp>
        <p:nvSpPr>
          <p:cNvPr id="129" name="CustomShape 28"/>
          <p:cNvSpPr/>
          <p:nvPr/>
        </p:nvSpPr>
        <p:spPr>
          <a:xfrm rot="5400000">
            <a:off x="4846320" y="19455480"/>
            <a:ext cx="1832400" cy="314892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C00000"/>
            </a:solidFill>
            <a:custDash>
              <a:ds d="500000" sp="100000"/>
            </a:custDash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29"/>
          <p:cNvSpPr/>
          <p:nvPr/>
        </p:nvSpPr>
        <p:spPr>
          <a:xfrm>
            <a:off x="13513680" y="18182160"/>
            <a:ext cx="15914880" cy="1994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GB" sz="3500" b="1" i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Multimodal </a:t>
            </a:r>
            <a:r>
              <a:rPr lang="en-GB" sz="35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semi-manual annotation of the corpus </a:t>
            </a:r>
            <a:endParaRPr lang="en-GB" sz="35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GB" sz="3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 </a:t>
            </a:r>
            <a:r>
              <a:rPr lang="en-GB" sz="2500" b="0" i="1" u="sng" strike="noStrike" spc="-1">
                <a:solidFill>
                  <a:srgbClr val="000000"/>
                </a:solidFill>
                <a:uFillTx/>
                <a:latin typeface="Calibri" panose="020F0502020204030204"/>
                <a:ea typeface="DejaVu Sans" panose="020B0603030804020204"/>
              </a:rPr>
              <a:t>Verbal behavior</a:t>
            </a: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: manual transcription, automatic annotation of </a:t>
            </a:r>
            <a:r>
              <a:rPr lang="en-GB" sz="2500" b="0" i="1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medical terms and morpho-syntax (adj, verbs, nouns)</a:t>
            </a:r>
            <a:endParaRPr lang="en-GB" sz="2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u="sng" strike="noStrike" spc="-1">
                <a:solidFill>
                  <a:srgbClr val="000000"/>
                </a:solidFill>
                <a:uFillTx/>
                <a:latin typeface="Calibri" panose="020F0502020204030204"/>
                <a:ea typeface="DejaVu Sans" panose="020B0603030804020204"/>
              </a:rPr>
              <a:t> Non-verbal behavior</a:t>
            </a: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:  manual annotation (k=0.63) head mvts, gestures, postures changes, gaze direction, eyebrow expressions, hand gestures, smiles</a:t>
            </a:r>
            <a:endParaRPr lang="en-GB" sz="2500" b="0" strike="noStrike" spc="-1">
              <a:latin typeface="Arial" panose="020B0604020202020204"/>
            </a:endParaRPr>
          </a:p>
        </p:txBody>
      </p:sp>
      <p:sp>
        <p:nvSpPr>
          <p:cNvPr id="131" name="CustomShape 30"/>
          <p:cNvSpPr/>
          <p:nvPr/>
        </p:nvSpPr>
        <p:spPr>
          <a:xfrm rot="16200000" flipH="1">
            <a:off x="21675240" y="20155680"/>
            <a:ext cx="2440800" cy="2525400"/>
          </a:xfrm>
          <a:prstGeom prst="bentUpArrow">
            <a:avLst>
              <a:gd name="adj1" fmla="val 25000"/>
              <a:gd name="adj2" fmla="val 25000"/>
              <a:gd name="adj3" fmla="val 24014"/>
            </a:avLst>
          </a:prstGeom>
          <a:solidFill>
            <a:schemeClr val="bg1"/>
          </a:solidFill>
          <a:ln>
            <a:solidFill>
              <a:srgbClr val="C00000"/>
            </a:solidFill>
            <a:custDash>
              <a:ds d="500000" sp="100000"/>
            </a:custDash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2" name="CustomShape 31"/>
          <p:cNvSpPr/>
          <p:nvPr/>
        </p:nvSpPr>
        <p:spPr>
          <a:xfrm>
            <a:off x="15781680" y="26181720"/>
            <a:ext cx="7572960" cy="3442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GB" sz="35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Behavior model of the virtual patient</a:t>
            </a:r>
            <a:endParaRPr lang="en-GB" sz="35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GB" sz="35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 </a:t>
            </a:r>
            <a:endParaRPr lang="en-GB" sz="3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 </a:t>
            </a:r>
            <a:r>
              <a:rPr lang="en-GB" sz="2500" b="0" i="1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Dialog model  </a:t>
            </a: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based on a “common ground” implemented in OpenDial</a:t>
            </a:r>
            <a:endParaRPr lang="en-GB" sz="2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</a:t>
            </a:r>
            <a:r>
              <a:rPr lang="en-GB" sz="2500" b="0" i="1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Non-verbal behaviors </a:t>
            </a: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library with specific breaking bad news gestures </a:t>
            </a:r>
            <a:endParaRPr lang="en-GB" sz="2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</a:t>
            </a:r>
            <a:r>
              <a:rPr lang="en-GB" sz="2500" b="0" i="1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Multimodal feedbacks behavior</a:t>
            </a: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based on sequence mining corpus analysis </a:t>
            </a:r>
            <a:endParaRPr lang="en-GB" sz="2500" b="0" strike="noStrike" spc="-1">
              <a:latin typeface="Arial" panose="020B0604020202020204"/>
            </a:endParaRPr>
          </a:p>
        </p:txBody>
      </p:sp>
      <p:sp>
        <p:nvSpPr>
          <p:cNvPr id="133" name="CustomShape 32"/>
          <p:cNvSpPr/>
          <p:nvPr/>
        </p:nvSpPr>
        <p:spPr>
          <a:xfrm>
            <a:off x="861480" y="23631480"/>
            <a:ext cx="4479480" cy="55749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GB" sz="35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Semi-autonomous platform</a:t>
            </a:r>
            <a:endParaRPr lang="en-GB" sz="35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GB" sz="3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 Experimenter </a:t>
            </a:r>
            <a:r>
              <a:rPr lang="en-GB" sz="2500" b="0" i="1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simulates critical modules</a:t>
            </a: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: speech recognition &amp; comprehension module</a:t>
            </a:r>
            <a:endParaRPr lang="en-GB" sz="2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Tool to select among 136 prototypical sentences (defines based on the corpus)</a:t>
            </a:r>
            <a:endParaRPr lang="en-GB" sz="2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Others modules are automatic</a:t>
            </a:r>
            <a:endParaRPr lang="en-GB" sz="25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GB" sz="2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Approach ≠ Wizard of oz (select virtual agent’s reaction)</a:t>
            </a:r>
            <a:endParaRPr lang="en-GB" sz="2500" b="0" strike="noStrike" spc="-1">
              <a:latin typeface="Arial" panose="020B0604020202020204"/>
            </a:endParaRPr>
          </a:p>
        </p:txBody>
      </p:sp>
      <p:sp>
        <p:nvSpPr>
          <p:cNvPr id="134" name="CustomShape 33"/>
          <p:cNvSpPr/>
          <p:nvPr/>
        </p:nvSpPr>
        <p:spPr>
          <a:xfrm rot="10800000" flipH="1">
            <a:off x="8951760" y="28335240"/>
            <a:ext cx="1789200" cy="224712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C00000"/>
            </a:solidFill>
            <a:custDash>
              <a:ds d="500000" sp="100000"/>
            </a:custDash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34"/>
          <p:cNvSpPr/>
          <p:nvPr/>
        </p:nvSpPr>
        <p:spPr>
          <a:xfrm>
            <a:off x="3729600" y="38282760"/>
            <a:ext cx="23730480" cy="1994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GB" sz="35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Collected corpus of human-machine interaction </a:t>
            </a:r>
            <a:endParaRPr lang="en-GB" sz="35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GB" sz="3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Corpus of 108 interactions (36 persons among which 10 doctors) – 6 hours (3mn16/interaction)</a:t>
            </a:r>
            <a:endParaRPr lang="en-GB" sz="2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Tool developed for a 3D video playback of the interactions (with automatic replay of the tracked doctor’s non-verbal behavior)</a:t>
            </a:r>
            <a:endParaRPr lang="en-GB" sz="2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Tags on videos with presence subjective experience of the participants (IPQ  post-experience questionnaire)</a:t>
            </a:r>
            <a:endParaRPr lang="en-GB" sz="2500" b="0" strike="noStrike" spc="-1">
              <a:latin typeface="Arial" panose="020B0604020202020204"/>
            </a:endParaRPr>
          </a:p>
        </p:txBody>
      </p:sp>
      <p:sp>
        <p:nvSpPr>
          <p:cNvPr id="136" name="CustomShape 35"/>
          <p:cNvSpPr/>
          <p:nvPr/>
        </p:nvSpPr>
        <p:spPr>
          <a:xfrm>
            <a:off x="953640" y="33896880"/>
            <a:ext cx="5870880" cy="1766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GB" sz="35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Virtual reality displays with different immersive degrees</a:t>
            </a:r>
            <a:endParaRPr lang="en-GB" sz="35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GB" sz="3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PC – VR headset – VR room</a:t>
            </a:r>
            <a:endParaRPr lang="en-GB" sz="2500" b="0" strike="noStrike" spc="-1">
              <a:latin typeface="Arial" panose="020B0604020202020204"/>
            </a:endParaRPr>
          </a:p>
        </p:txBody>
      </p:sp>
      <p:sp>
        <p:nvSpPr>
          <p:cNvPr id="137" name="CustomShape 36"/>
          <p:cNvSpPr/>
          <p:nvPr/>
        </p:nvSpPr>
        <p:spPr>
          <a:xfrm rot="5400000">
            <a:off x="4656960" y="35104320"/>
            <a:ext cx="1832400" cy="314892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C00000"/>
            </a:solidFill>
            <a:custDash>
              <a:ds d="500000" sp="100000"/>
            </a:custDash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8" name="CustomShape 37"/>
          <p:cNvSpPr/>
          <p:nvPr/>
        </p:nvSpPr>
        <p:spPr>
          <a:xfrm>
            <a:off x="13513680" y="37764720"/>
            <a:ext cx="968040" cy="5173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C00000"/>
            </a:solidFill>
            <a:custDash>
              <a:ds d="3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38"/>
          <p:cNvSpPr/>
          <p:nvPr/>
        </p:nvSpPr>
        <p:spPr>
          <a:xfrm>
            <a:off x="21116160" y="37764720"/>
            <a:ext cx="905400" cy="5173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C00000"/>
            </a:solidFill>
            <a:custDash>
              <a:ds d="3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39"/>
          <p:cNvSpPr/>
          <p:nvPr/>
        </p:nvSpPr>
        <p:spPr>
          <a:xfrm>
            <a:off x="26824320" y="30776760"/>
            <a:ext cx="4483800" cy="4965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GB" sz="3500" b="1" strike="noStrike" spc="-1">
                <a:solidFill>
                  <a:srgbClr val="002060"/>
                </a:solidFill>
                <a:latin typeface="Calibri" panose="020F0502020204030204"/>
                <a:ea typeface="DejaVu Sans" panose="020B0603030804020204"/>
              </a:rPr>
              <a:t>Corpus used to develop the autonomous system</a:t>
            </a:r>
            <a:endParaRPr lang="en-GB" sz="35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GB" sz="3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To train the speech recognition system</a:t>
            </a:r>
            <a:endParaRPr lang="en-GB" sz="2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To build the comprehension module</a:t>
            </a:r>
            <a:endParaRPr lang="en-GB" sz="2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To validate the dialog module</a:t>
            </a:r>
            <a:endParaRPr lang="en-GB" sz="25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"/>
            </a:pPr>
            <a:r>
              <a:rPr lang="en-GB" sz="2500" b="0" strike="noStrike" spc="-1">
                <a:solidFill>
                  <a:srgbClr val="000000"/>
                </a:solidFill>
                <a:latin typeface="Calibri" panose="020F0502020204030204"/>
                <a:ea typeface="DejaVu Sans" panose="020B0603030804020204"/>
              </a:rPr>
              <a:t> To compare participants’ experiences depending on the device</a:t>
            </a:r>
            <a:endParaRPr lang="en-GB" sz="2500" b="0" strike="noStrike" spc="-1">
              <a:latin typeface="Arial" panose="020B0604020202020204"/>
            </a:endParaRPr>
          </a:p>
        </p:txBody>
      </p:sp>
      <p:sp>
        <p:nvSpPr>
          <p:cNvPr id="141" name="CustomShape 40"/>
          <p:cNvSpPr/>
          <p:nvPr/>
        </p:nvSpPr>
        <p:spPr>
          <a:xfrm flipV="1">
            <a:off x="28083240" y="29562120"/>
            <a:ext cx="789120" cy="1213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C00000"/>
            </a:solidFill>
            <a:custDash>
              <a:ds d="3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2" name="Picture 4"/>
          <p:cNvPicPr/>
          <p:nvPr/>
        </p:nvPicPr>
        <p:blipFill>
          <a:blip r:embed="rId10"/>
          <a:srcRect t="13136" b="18523"/>
          <a:stretch>
            <a:fillRect/>
          </a:stretch>
        </p:blipFill>
        <p:spPr>
          <a:xfrm>
            <a:off x="17298000" y="9456840"/>
            <a:ext cx="2723040" cy="1532520"/>
          </a:xfrm>
          <a:prstGeom prst="rect">
            <a:avLst/>
          </a:prstGeom>
          <a:ln>
            <a:noFill/>
          </a:ln>
        </p:spPr>
      </p:pic>
      <p:pic>
        <p:nvPicPr>
          <p:cNvPr id="143" name="Picture 3"/>
          <p:cNvPicPr/>
          <p:nvPr/>
        </p:nvPicPr>
        <p:blipFill>
          <a:blip r:embed="rId24"/>
          <a:stretch>
            <a:fillRect/>
          </a:stretch>
        </p:blipFill>
        <p:spPr>
          <a:xfrm>
            <a:off x="24678000" y="19978920"/>
            <a:ext cx="6299280" cy="29124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3879</Words>
  <Application>WPS Presentation</Application>
  <PresentationFormat/>
  <Paragraphs>145</Paragraphs>
  <Slides>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</vt:i4>
      </vt:variant>
    </vt:vector>
  </HeadingPairs>
  <TitlesOfParts>
    <vt:vector size="22" baseType="lpstr">
      <vt:lpstr>Arial</vt:lpstr>
      <vt:lpstr>SimSun</vt:lpstr>
      <vt:lpstr>Wingdings</vt:lpstr>
      <vt:lpstr>Calibri Light</vt:lpstr>
      <vt:lpstr>DejaVu Sans</vt:lpstr>
      <vt:lpstr>Arial</vt:lpstr>
      <vt:lpstr>Symbol</vt:lpstr>
      <vt:lpstr>Times New Roman</vt:lpstr>
      <vt:lpstr>Calibri</vt:lpstr>
      <vt:lpstr>LinBiolinumTB</vt:lpstr>
      <vt:lpstr>Microsoft YaHei</vt:lpstr>
      <vt:lpstr/>
      <vt:lpstr>Arial Unicode MS</vt:lpstr>
      <vt:lpstr>Liberation Mono</vt:lpstr>
      <vt:lpstr>Malgun Gothic Semilight</vt:lpstr>
      <vt:lpstr>Calibri</vt:lpstr>
      <vt:lpstr>Wingdings</vt:lpstr>
      <vt:lpstr>Office Theme</vt:lpstr>
      <vt:lpstr>Paint.Picture</vt:lpstr>
      <vt:lpstr>Paint.Picture</vt:lpstr>
      <vt:lpstr>PowerPoint 演示文稿</vt:lpstr>
      <vt:lpstr>PowerPoint 演示文稿</vt:lpstr>
    </vt:vector>
  </TitlesOfParts>
  <Company>lsis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savinfo lsis</dc:creator>
  <cp:lastModifiedBy>jerem</cp:lastModifiedBy>
  <cp:revision>71</cp:revision>
  <dcterms:created xsi:type="dcterms:W3CDTF">2016-12-05T14:03:00Z</dcterms:created>
  <dcterms:modified xsi:type="dcterms:W3CDTF">2019-05-05T14:41:47Z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lsis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Personnalisé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</vt:i4>
  </property>
  <property fmtid="{D5CDD505-2E9C-101B-9397-08002B2CF9AE}" pid="13" name="KSOProductBuildVer">
    <vt:lpwstr>2057-10.2.0.7646</vt:lpwstr>
  </property>
</Properties>
</file>